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27"/>
  </p:notesMasterIdLst>
  <p:sldIdLst>
    <p:sldId id="256" r:id="rId2"/>
    <p:sldId id="279" r:id="rId3"/>
    <p:sldId id="265" r:id="rId4"/>
    <p:sldId id="259" r:id="rId5"/>
    <p:sldId id="278" r:id="rId6"/>
    <p:sldId id="289" r:id="rId7"/>
    <p:sldId id="290" r:id="rId8"/>
    <p:sldId id="258" r:id="rId9"/>
    <p:sldId id="284" r:id="rId10"/>
    <p:sldId id="285" r:id="rId11"/>
    <p:sldId id="282" r:id="rId12"/>
    <p:sldId id="283" r:id="rId13"/>
    <p:sldId id="280" r:id="rId14"/>
    <p:sldId id="286" r:id="rId15"/>
    <p:sldId id="281" r:id="rId16"/>
    <p:sldId id="287" r:id="rId17"/>
    <p:sldId id="291" r:id="rId18"/>
    <p:sldId id="288" r:id="rId19"/>
    <p:sldId id="292" r:id="rId20"/>
    <p:sldId id="293" r:id="rId21"/>
    <p:sldId id="294" r:id="rId22"/>
    <p:sldId id="295" r:id="rId23"/>
    <p:sldId id="296" r:id="rId24"/>
    <p:sldId id="297" r:id="rId25"/>
    <p:sldId id="263"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636"/>
    <a:srgbClr val="4772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92"/>
    <p:restoredTop sz="77415" autoAdjust="0"/>
  </p:normalViewPr>
  <p:slideViewPr>
    <p:cSldViewPr snapToGrid="0">
      <p:cViewPr varScale="1">
        <p:scale>
          <a:sx n="64" d="100"/>
          <a:sy n="64" d="100"/>
        </p:scale>
        <p:origin x="1310" y="53"/>
      </p:cViewPr>
      <p:guideLst/>
    </p:cSldViewPr>
  </p:slideViewPr>
  <p:notesTextViewPr>
    <p:cViewPr>
      <p:scale>
        <a:sx n="66" d="100"/>
        <a:sy n="66"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N"/>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B45FF7-DCE8-E843-9833-9518698B769D}" type="datetimeFigureOut">
              <a:rPr lang="fr-CN" smtClean="0"/>
              <a:t>12/12/2025</a:t>
            </a:fld>
            <a:endParaRPr lang="fr-CN"/>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N"/>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N"/>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N"/>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438419-275F-EA40-AC96-45DCF861A534}" type="slidenum">
              <a:rPr lang="fr-CN" smtClean="0"/>
              <a:t>‹N°›</a:t>
            </a:fld>
            <a:endParaRPr lang="fr-CN"/>
          </a:p>
        </p:txBody>
      </p:sp>
    </p:spTree>
    <p:extLst>
      <p:ext uri="{BB962C8B-B14F-4D97-AF65-F5344CB8AC3E}">
        <p14:creationId xmlns:p14="http://schemas.microsoft.com/office/powerpoint/2010/main" val="73530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N" dirty="0"/>
          </a:p>
        </p:txBody>
      </p:sp>
      <p:sp>
        <p:nvSpPr>
          <p:cNvPr id="4" name="Espace réservé du numéro de diapositive 3"/>
          <p:cNvSpPr>
            <a:spLocks noGrp="1"/>
          </p:cNvSpPr>
          <p:nvPr>
            <p:ph type="sldNum" sz="quarter" idx="5"/>
          </p:nvPr>
        </p:nvSpPr>
        <p:spPr/>
        <p:txBody>
          <a:bodyPr/>
          <a:lstStyle/>
          <a:p>
            <a:fld id="{60438419-275F-EA40-AC96-45DCF861A534}" type="slidenum">
              <a:rPr lang="fr-CN" smtClean="0"/>
              <a:t>1</a:t>
            </a:fld>
            <a:endParaRPr lang="fr-CN"/>
          </a:p>
        </p:txBody>
      </p:sp>
    </p:spTree>
    <p:extLst>
      <p:ext uri="{BB962C8B-B14F-4D97-AF65-F5344CB8AC3E}">
        <p14:creationId xmlns:p14="http://schemas.microsoft.com/office/powerpoint/2010/main" val="3742757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794F3-65FB-3A69-153A-4FEA7EE9AD7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F68C4AD-23A3-9751-041C-D957ECEB41A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1B72C90-50A0-BD49-A9D5-2C98F3ED036C}"/>
              </a:ext>
            </a:extLst>
          </p:cNvPr>
          <p:cNvSpPr>
            <a:spLocks noGrp="1"/>
          </p:cNvSpPr>
          <p:nvPr>
            <p:ph type="body" idx="1"/>
          </p:nvPr>
        </p:nvSpPr>
        <p:spPr/>
        <p:txBody>
          <a:bodyPr/>
          <a:lstStyle/>
          <a:p>
            <a:r>
              <a:rPr lang="fr-FR" b="1" cap="none" dirty="0">
                <a:latin typeface="Arial" panose="020B0604020202020204" pitchFamily="34" charset="0"/>
                <a:cs typeface="Arial" panose="020B0604020202020204" pitchFamily="34" charset="0"/>
              </a:rPr>
              <a:t>L’AMIVI se veut être un mouvement de proximité qui croit en la capacité des jeunes et des femmes à devenir des artisans de paix dans leurs communautés.</a:t>
            </a:r>
          </a:p>
          <a:p>
            <a:endParaRPr lang="fr-FR" b="1" cap="none" dirty="0">
              <a:latin typeface="Arial" panose="020B0604020202020204" pitchFamily="34" charset="0"/>
              <a:cs typeface="Arial" panose="020B0604020202020204" pitchFamily="34" charset="0"/>
            </a:endParaRPr>
          </a:p>
          <a:p>
            <a:r>
              <a:rPr lang="fr-FR" b="1" cap="none" dirty="0">
                <a:latin typeface="Arial" panose="020B0604020202020204" pitchFamily="34" charset="0"/>
                <a:cs typeface="Arial" panose="020B0604020202020204" pitchFamily="34" charset="0"/>
              </a:rPr>
              <a:t>La devise d’AMIVI — </a:t>
            </a:r>
            <a:r>
              <a:rPr lang="fr-FR" b="1" i="1" cap="none" dirty="0">
                <a:latin typeface="Arial" panose="020B0604020202020204" pitchFamily="34" charset="0"/>
                <a:cs typeface="Arial" panose="020B0604020202020204" pitchFamily="34" charset="0"/>
              </a:rPr>
              <a:t>« Unir les cœurs, bâtir les vies »</a:t>
            </a:r>
            <a:r>
              <a:rPr lang="fr-FR" b="1" cap="none" dirty="0">
                <a:latin typeface="Arial" panose="020B0604020202020204" pitchFamily="34" charset="0"/>
                <a:cs typeface="Arial" panose="020B0604020202020204" pitchFamily="34" charset="0"/>
              </a:rPr>
              <a:t> — est le socle de son engagement pour la paix. </a:t>
            </a:r>
          </a:p>
          <a:p>
            <a:endParaRPr lang="fr-FR" b="1" cap="none" dirty="0">
              <a:latin typeface="Arial" panose="020B0604020202020204" pitchFamily="34" charset="0"/>
              <a:cs typeface="Arial" panose="020B0604020202020204" pitchFamily="34" charset="0"/>
            </a:endParaRPr>
          </a:p>
          <a:p>
            <a:r>
              <a:rPr lang="fr-FR" b="1" cap="none" dirty="0">
                <a:latin typeface="Arial" panose="020B0604020202020204" pitchFamily="34" charset="0"/>
                <a:cs typeface="Arial" panose="020B0604020202020204" pitchFamily="34" charset="0"/>
              </a:rPr>
              <a:t>Elle affirme la dignité de chaque personne, sans distinction de religion, d’appartenance sociale ou d’origine.</a:t>
            </a:r>
          </a:p>
        </p:txBody>
      </p:sp>
      <p:sp>
        <p:nvSpPr>
          <p:cNvPr id="4" name="Espace réservé du numéro de diapositive 3">
            <a:extLst>
              <a:ext uri="{FF2B5EF4-FFF2-40B4-BE49-F238E27FC236}">
                <a16:creationId xmlns:a16="http://schemas.microsoft.com/office/drawing/2014/main" id="{927C4862-3B70-8B45-6139-2B5D8F14D763}"/>
              </a:ext>
            </a:extLst>
          </p:cNvPr>
          <p:cNvSpPr>
            <a:spLocks noGrp="1"/>
          </p:cNvSpPr>
          <p:nvPr>
            <p:ph type="sldNum" sz="quarter" idx="5"/>
          </p:nvPr>
        </p:nvSpPr>
        <p:spPr/>
        <p:txBody>
          <a:bodyPr/>
          <a:lstStyle/>
          <a:p>
            <a:fld id="{60438419-275F-EA40-AC96-45DCF861A534}" type="slidenum">
              <a:rPr lang="fr-CN" smtClean="0"/>
              <a:t>10</a:t>
            </a:fld>
            <a:endParaRPr lang="fr-CN"/>
          </a:p>
        </p:txBody>
      </p:sp>
    </p:spTree>
    <p:extLst>
      <p:ext uri="{BB962C8B-B14F-4D97-AF65-F5344CB8AC3E}">
        <p14:creationId xmlns:p14="http://schemas.microsoft.com/office/powerpoint/2010/main" val="1339381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D750F-E4C0-A8CD-6AFF-A5F0100AF52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E810407-13CA-94C9-37F3-811E1B1AA1B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D8AD91A-2A09-3986-0793-E2D780E1A657}"/>
              </a:ext>
            </a:extLst>
          </p:cNvPr>
          <p:cNvSpPr>
            <a:spLocks noGrp="1"/>
          </p:cNvSpPr>
          <p:nvPr>
            <p:ph type="body" idx="1"/>
          </p:nvPr>
        </p:nvSpPr>
        <p:spPr/>
        <p:txBody>
          <a:bodyPr/>
          <a:lstStyle/>
          <a:p>
            <a:r>
              <a:rPr lang="fr-FR" b="1" cap="none" dirty="0">
                <a:latin typeface="Arial" panose="020B0604020202020204" pitchFamily="34" charset="0"/>
                <a:cs typeface="Arial" panose="020B0604020202020204" pitchFamily="34" charset="0"/>
              </a:rPr>
              <a:t>AMIVI agit sur un principe simple : une personne économiquement autonome est une personne socialement apaisée.</a:t>
            </a:r>
            <a:br>
              <a:rPr lang="fr-FR" b="1" cap="none" dirty="0">
                <a:latin typeface="Arial" panose="020B0604020202020204" pitchFamily="34" charset="0"/>
                <a:cs typeface="Arial" panose="020B0604020202020204" pitchFamily="34" charset="0"/>
              </a:rPr>
            </a:br>
            <a:endParaRPr lang="fr-FR" b="1" cap="none" dirty="0">
              <a:latin typeface="Arial" panose="020B0604020202020204" pitchFamily="34" charset="0"/>
              <a:cs typeface="Arial" panose="020B0604020202020204" pitchFamily="34" charset="0"/>
            </a:endParaRPr>
          </a:p>
          <a:p>
            <a:r>
              <a:rPr lang="fr-FR" b="1" cap="none" dirty="0">
                <a:latin typeface="Arial" panose="020B0604020202020204" pitchFamily="34" charset="0"/>
                <a:cs typeface="Arial" panose="020B0604020202020204" pitchFamily="34" charset="0"/>
              </a:rPr>
              <a:t>Ainsi, l’association investit dans :</a:t>
            </a:r>
          </a:p>
          <a:p>
            <a:pPr lvl="1">
              <a:buFont typeface="Arial" panose="020B0604020202020204" pitchFamily="34" charset="0"/>
              <a:buChar char="•"/>
            </a:pPr>
            <a:r>
              <a:rPr lang="fr-FR" b="1" cap="none" dirty="0">
                <a:latin typeface="Arial" panose="020B0604020202020204" pitchFamily="34" charset="0"/>
                <a:cs typeface="Arial" panose="020B0604020202020204" pitchFamily="34" charset="0"/>
              </a:rPr>
              <a:t>la formation professionnelle des jeunes et des femmes</a:t>
            </a:r>
          </a:p>
          <a:p>
            <a:pPr lvl="1">
              <a:buFont typeface="Arial" panose="020B0604020202020204" pitchFamily="34" charset="0"/>
              <a:buChar char="•"/>
            </a:pPr>
            <a:r>
              <a:rPr lang="fr-FR" b="1" cap="none" dirty="0">
                <a:latin typeface="Arial" panose="020B0604020202020204" pitchFamily="34" charset="0"/>
                <a:cs typeface="Arial" panose="020B0604020202020204" pitchFamily="34" charset="0"/>
              </a:rPr>
              <a:t>des appuis en matériels pour faciliter leur insertion économique</a:t>
            </a:r>
          </a:p>
          <a:p>
            <a:pPr lvl="1">
              <a:buFont typeface="Arial" panose="020B0604020202020204" pitchFamily="34" charset="0"/>
              <a:buChar char="•"/>
            </a:pPr>
            <a:r>
              <a:rPr lang="fr-FR" b="1" cap="none" dirty="0">
                <a:latin typeface="Arial" panose="020B0604020202020204" pitchFamily="34" charset="0"/>
                <a:cs typeface="Arial" panose="020B0604020202020204" pitchFamily="34" charset="0"/>
              </a:rPr>
              <a:t>l’accompagnement et le suivi pour la création durable d’activités génératrices de revenus.</a:t>
            </a:r>
          </a:p>
          <a:p>
            <a:pPr lvl="1">
              <a:buFont typeface="Arial" panose="020B0604020202020204" pitchFamily="34" charset="0"/>
              <a:buChar char="•"/>
            </a:pPr>
            <a:endParaRPr lang="fr-FR" b="1" cap="none" dirty="0">
              <a:latin typeface="Arial" panose="020B0604020202020204" pitchFamily="34" charset="0"/>
              <a:cs typeface="Arial" panose="020B0604020202020204" pitchFamily="34" charset="0"/>
            </a:endParaRPr>
          </a:p>
          <a:p>
            <a:r>
              <a:rPr lang="fr-FR" b="1" cap="none" dirty="0">
                <a:latin typeface="Arial" panose="020B0604020202020204" pitchFamily="34" charset="0"/>
                <a:cs typeface="Arial" panose="020B0604020202020204" pitchFamily="34" charset="0"/>
              </a:rPr>
              <a:t>En renforçant les capacités économiques des populations vulnérables, AMIVI contribue directement à réduire les facteurs de tensions, de marginalisation et de désœuvrement — souvent à l’origine de conflits sociaux.</a:t>
            </a:r>
          </a:p>
        </p:txBody>
      </p:sp>
      <p:sp>
        <p:nvSpPr>
          <p:cNvPr id="4" name="Espace réservé du numéro de diapositive 3">
            <a:extLst>
              <a:ext uri="{FF2B5EF4-FFF2-40B4-BE49-F238E27FC236}">
                <a16:creationId xmlns:a16="http://schemas.microsoft.com/office/drawing/2014/main" id="{15D604EB-0FC1-99AE-AA91-0D25686CBE1C}"/>
              </a:ext>
            </a:extLst>
          </p:cNvPr>
          <p:cNvSpPr>
            <a:spLocks noGrp="1"/>
          </p:cNvSpPr>
          <p:nvPr>
            <p:ph type="sldNum" sz="quarter" idx="5"/>
          </p:nvPr>
        </p:nvSpPr>
        <p:spPr/>
        <p:txBody>
          <a:bodyPr/>
          <a:lstStyle/>
          <a:p>
            <a:fld id="{60438419-275F-EA40-AC96-45DCF861A534}" type="slidenum">
              <a:rPr lang="fr-CN" smtClean="0"/>
              <a:t>11</a:t>
            </a:fld>
            <a:endParaRPr lang="fr-CN"/>
          </a:p>
        </p:txBody>
      </p:sp>
    </p:spTree>
    <p:extLst>
      <p:ext uri="{BB962C8B-B14F-4D97-AF65-F5344CB8AC3E}">
        <p14:creationId xmlns:p14="http://schemas.microsoft.com/office/powerpoint/2010/main" val="4136383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31645-A3C3-CEC3-2C93-A2F00BD5ACC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EC23276-CD0B-5B5B-786A-D58839F5335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EDAC183-4CA7-2DC2-C895-ED11F93A8202}"/>
              </a:ext>
            </a:extLst>
          </p:cNvPr>
          <p:cNvSpPr>
            <a:spLocks noGrp="1"/>
          </p:cNvSpPr>
          <p:nvPr>
            <p:ph type="body" idx="1"/>
          </p:nvPr>
        </p:nvSpPr>
        <p:spPr/>
        <p:txBody>
          <a:bodyPr/>
          <a:lstStyle/>
          <a:p>
            <a:pPr>
              <a:lnSpc>
                <a:spcPct val="150000"/>
              </a:lnSpc>
            </a:pPr>
            <a:r>
              <a:rPr lang="fr-FR" b="1" cap="none" dirty="0">
                <a:latin typeface="Arial" panose="020B0604020202020204" pitchFamily="34" charset="0"/>
                <a:cs typeface="Arial" panose="020B0604020202020204" pitchFamily="34" charset="0"/>
              </a:rPr>
              <a:t>En renforçant les capacités économiques des populations vulnérables, </a:t>
            </a:r>
          </a:p>
          <a:p>
            <a:pPr>
              <a:lnSpc>
                <a:spcPct val="150000"/>
              </a:lnSpc>
            </a:pPr>
            <a:r>
              <a:rPr lang="fr-FR" b="1" cap="none" dirty="0">
                <a:latin typeface="Arial" panose="020B0604020202020204" pitchFamily="34" charset="0"/>
                <a:cs typeface="Arial" panose="020B0604020202020204" pitchFamily="34" charset="0"/>
              </a:rPr>
              <a:t>AMIVI contribue directement à réduire : </a:t>
            </a:r>
          </a:p>
          <a:p>
            <a:pPr marL="628650" lvl="1" indent="-171450">
              <a:lnSpc>
                <a:spcPct val="150000"/>
              </a:lnSpc>
              <a:buFont typeface="Arial" panose="020B0604020202020204" pitchFamily="34" charset="0"/>
              <a:buChar char="•"/>
            </a:pPr>
            <a:r>
              <a:rPr lang="fr-FR" b="1" cap="none" dirty="0">
                <a:latin typeface="Arial" panose="020B0604020202020204" pitchFamily="34" charset="0"/>
                <a:cs typeface="Arial" panose="020B0604020202020204" pitchFamily="34" charset="0"/>
              </a:rPr>
              <a:t>les facteurs de tensions, </a:t>
            </a:r>
          </a:p>
          <a:p>
            <a:pPr marL="628650" lvl="1" indent="-171450">
              <a:lnSpc>
                <a:spcPct val="150000"/>
              </a:lnSpc>
              <a:buFont typeface="Arial" panose="020B0604020202020204" pitchFamily="34" charset="0"/>
              <a:buChar char="•"/>
            </a:pPr>
            <a:r>
              <a:rPr lang="fr-FR" b="1" cap="none" dirty="0">
                <a:latin typeface="Arial" panose="020B0604020202020204" pitchFamily="34" charset="0"/>
                <a:cs typeface="Arial" panose="020B0604020202020204" pitchFamily="34" charset="0"/>
              </a:rPr>
              <a:t>de marginalisation et de désœuvrement </a:t>
            </a:r>
          </a:p>
          <a:p>
            <a:pPr marL="628650" lvl="1" indent="-171450">
              <a:lnSpc>
                <a:spcPct val="150000"/>
              </a:lnSpc>
              <a:buFont typeface="Arial" panose="020B0604020202020204" pitchFamily="34" charset="0"/>
              <a:buChar char="•"/>
            </a:pPr>
            <a:r>
              <a:rPr lang="fr-FR" b="1" cap="none" dirty="0">
                <a:latin typeface="Arial" panose="020B0604020202020204" pitchFamily="34" charset="0"/>
                <a:cs typeface="Arial" panose="020B0604020202020204" pitchFamily="34" charset="0"/>
              </a:rPr>
              <a:t>souvent à l’origine de conflits sociaux.</a:t>
            </a:r>
          </a:p>
        </p:txBody>
      </p:sp>
      <p:sp>
        <p:nvSpPr>
          <p:cNvPr id="4" name="Espace réservé du numéro de diapositive 3">
            <a:extLst>
              <a:ext uri="{FF2B5EF4-FFF2-40B4-BE49-F238E27FC236}">
                <a16:creationId xmlns:a16="http://schemas.microsoft.com/office/drawing/2014/main" id="{DA7F025E-5EAA-3C01-5A06-6B94841A7DD1}"/>
              </a:ext>
            </a:extLst>
          </p:cNvPr>
          <p:cNvSpPr>
            <a:spLocks noGrp="1"/>
          </p:cNvSpPr>
          <p:nvPr>
            <p:ph type="sldNum" sz="quarter" idx="5"/>
          </p:nvPr>
        </p:nvSpPr>
        <p:spPr/>
        <p:txBody>
          <a:bodyPr/>
          <a:lstStyle/>
          <a:p>
            <a:fld id="{60438419-275F-EA40-AC96-45DCF861A534}" type="slidenum">
              <a:rPr lang="fr-CN" smtClean="0"/>
              <a:t>12</a:t>
            </a:fld>
            <a:endParaRPr lang="fr-CN"/>
          </a:p>
        </p:txBody>
      </p:sp>
    </p:spTree>
    <p:extLst>
      <p:ext uri="{BB962C8B-B14F-4D97-AF65-F5344CB8AC3E}">
        <p14:creationId xmlns:p14="http://schemas.microsoft.com/office/powerpoint/2010/main" val="758750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BF8C0-1DF8-138B-57E7-7F1C1926410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46EB358-FB1B-84FB-0277-11D67FF8BA8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5A6E5AF-CF29-F5B0-9EF5-C9D596EC6503}"/>
              </a:ext>
            </a:extLst>
          </p:cNvPr>
          <p:cNvSpPr>
            <a:spLocks noGrp="1"/>
          </p:cNvSpPr>
          <p:nvPr>
            <p:ph type="body" idx="1"/>
          </p:nvPr>
        </p:nvSpPr>
        <p:spPr/>
        <p:txBody>
          <a:bodyPr/>
          <a:lstStyle/>
          <a:p>
            <a:r>
              <a:rPr lang="fr-CN" sz="1200" b="1" cap="none" dirty="0">
                <a:latin typeface="Arial" panose="020B0604020202020204" pitchFamily="34" charset="0"/>
                <a:cs typeface="Arial" panose="020B0604020202020204" pitchFamily="34" charset="0"/>
              </a:rPr>
              <a:t>Les domaines touchés vont de la couture à la décoration, en passant par l’élevage, l’audiovisuel, la sérigraphie ou encore la transformation alimentaire.</a:t>
            </a:r>
          </a:p>
          <a:p>
            <a:endParaRPr lang="fr-BF" b="1" dirty="0"/>
          </a:p>
        </p:txBody>
      </p:sp>
      <p:sp>
        <p:nvSpPr>
          <p:cNvPr id="4" name="Espace réservé du numéro de diapositive 3">
            <a:extLst>
              <a:ext uri="{FF2B5EF4-FFF2-40B4-BE49-F238E27FC236}">
                <a16:creationId xmlns:a16="http://schemas.microsoft.com/office/drawing/2014/main" id="{83B7E2C4-F4B1-FB7D-8D16-F7C6EEBB2C16}"/>
              </a:ext>
            </a:extLst>
          </p:cNvPr>
          <p:cNvSpPr>
            <a:spLocks noGrp="1"/>
          </p:cNvSpPr>
          <p:nvPr>
            <p:ph type="sldNum" sz="quarter" idx="5"/>
          </p:nvPr>
        </p:nvSpPr>
        <p:spPr/>
        <p:txBody>
          <a:bodyPr/>
          <a:lstStyle/>
          <a:p>
            <a:fld id="{60438419-275F-EA40-AC96-45DCF861A534}" type="slidenum">
              <a:rPr lang="fr-CN" smtClean="0"/>
              <a:t>13</a:t>
            </a:fld>
            <a:endParaRPr lang="fr-CN"/>
          </a:p>
        </p:txBody>
      </p:sp>
    </p:spTree>
    <p:extLst>
      <p:ext uri="{BB962C8B-B14F-4D97-AF65-F5344CB8AC3E}">
        <p14:creationId xmlns:p14="http://schemas.microsoft.com/office/powerpoint/2010/main" val="3801731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41BDA-A938-A458-EA20-C0D93572738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F960CFF-B436-114B-0B8C-BEEB5BF9E5B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01FE6C0-4C5E-2E21-A80E-623626DEF10B}"/>
              </a:ext>
            </a:extLst>
          </p:cNvPr>
          <p:cNvSpPr>
            <a:spLocks noGrp="1"/>
          </p:cNvSpPr>
          <p:nvPr>
            <p:ph type="body" idx="1"/>
          </p:nvPr>
        </p:nvSpPr>
        <p:spPr/>
        <p:txBody>
          <a:bodyPr/>
          <a:lstStyle/>
          <a:p>
            <a:r>
              <a:rPr lang="fr-FR" b="1" dirty="0">
                <a:latin typeface="Arial" panose="020B0604020202020204" pitchFamily="34" charset="0"/>
                <a:cs typeface="Arial" panose="020B0604020202020204" pitchFamily="34" charset="0"/>
              </a:rPr>
              <a:t>L’AMIVI se base sur une approche communautaire et inclusive pour </a:t>
            </a:r>
            <a:r>
              <a:rPr lang="fr-FR" b="1" cap="none" dirty="0">
                <a:latin typeface="Arial" panose="020B0604020202020204" pitchFamily="34" charset="0"/>
                <a:cs typeface="Arial" panose="020B0604020202020204" pitchFamily="34" charset="0"/>
              </a:rPr>
              <a:t>développer ses initiatives où les jeunes, les femmes, les leaders religieux et coutumiers sont impliqués dans une dynamique de dialogue permanent.</a:t>
            </a:r>
          </a:p>
          <a:p>
            <a:br>
              <a:rPr lang="fr-FR" b="1" cap="none" dirty="0">
                <a:latin typeface="Arial" panose="020B0604020202020204" pitchFamily="34" charset="0"/>
                <a:cs typeface="Arial" panose="020B0604020202020204" pitchFamily="34" charset="0"/>
              </a:rPr>
            </a:br>
            <a:r>
              <a:rPr lang="fr-FR" b="1" cap="none" dirty="0">
                <a:latin typeface="Arial" panose="020B0604020202020204" pitchFamily="34" charset="0"/>
                <a:cs typeface="Arial" panose="020B0604020202020204" pitchFamily="34" charset="0"/>
              </a:rPr>
              <a:t>L’AMIVI favorise :</a:t>
            </a:r>
          </a:p>
          <a:p>
            <a:pPr lvl="1">
              <a:buFont typeface="Arial" panose="020B0604020202020204" pitchFamily="34" charset="0"/>
              <a:buChar char="•"/>
            </a:pPr>
            <a:r>
              <a:rPr lang="fr-FR" b="1" cap="none" dirty="0">
                <a:latin typeface="Arial" panose="020B0604020202020204" pitchFamily="34" charset="0"/>
                <a:cs typeface="Arial" panose="020B0604020202020204" pitchFamily="34" charset="0"/>
              </a:rPr>
              <a:t>le dialogue interreligieux et interculturel ;</a:t>
            </a:r>
          </a:p>
          <a:p>
            <a:pPr lvl="1">
              <a:buFont typeface="Arial" panose="020B0604020202020204" pitchFamily="34" charset="0"/>
              <a:buChar char="•"/>
            </a:pPr>
            <a:r>
              <a:rPr lang="fr-FR" b="1" cap="none" dirty="0">
                <a:latin typeface="Arial" panose="020B0604020202020204" pitchFamily="34" charset="0"/>
                <a:cs typeface="Arial" panose="020B0604020202020204" pitchFamily="34" charset="0"/>
              </a:rPr>
              <a:t>la sensibilisation à la tolérance et au respect mutuel ;</a:t>
            </a:r>
          </a:p>
          <a:p>
            <a:pPr lvl="1">
              <a:buFont typeface="Arial" panose="020B0604020202020204" pitchFamily="34" charset="0"/>
              <a:buChar char="•"/>
            </a:pPr>
            <a:r>
              <a:rPr lang="fr-FR" b="1" cap="none" dirty="0">
                <a:latin typeface="Arial" panose="020B0604020202020204" pitchFamily="34" charset="0"/>
                <a:cs typeface="Arial" panose="020B0604020202020204" pitchFamily="34" charset="0"/>
              </a:rPr>
              <a:t>des espaces de rencontre, de réflexion et d’expression ;</a:t>
            </a:r>
          </a:p>
          <a:p>
            <a:pPr lvl="1">
              <a:buFont typeface="Arial" panose="020B0604020202020204" pitchFamily="34" charset="0"/>
              <a:buChar char="•"/>
            </a:pPr>
            <a:r>
              <a:rPr lang="fr-FR" b="1" cap="none" dirty="0">
                <a:latin typeface="Arial" panose="020B0604020202020204" pitchFamily="34" charset="0"/>
                <a:cs typeface="Arial" panose="020B0604020202020204" pitchFamily="34" charset="0"/>
              </a:rPr>
              <a:t>la participation active des communautés dans la construction de la paix.</a:t>
            </a:r>
          </a:p>
          <a:p>
            <a:pPr lvl="1">
              <a:buFont typeface="Arial" panose="020B0604020202020204" pitchFamily="34" charset="0"/>
              <a:buChar char="•"/>
            </a:pPr>
            <a:endParaRPr lang="fr-FR" b="1" cap="none" dirty="0">
              <a:latin typeface="Arial" panose="020B0604020202020204" pitchFamily="34" charset="0"/>
              <a:cs typeface="Arial" panose="020B0604020202020204" pitchFamily="34" charset="0"/>
            </a:endParaRPr>
          </a:p>
          <a:p>
            <a:r>
              <a:rPr lang="fr-FR" b="1" cap="none" dirty="0">
                <a:latin typeface="Arial" panose="020B0604020202020204" pitchFamily="34" charset="0"/>
                <a:cs typeface="Arial" panose="020B0604020202020204" pitchFamily="34" charset="0"/>
              </a:rPr>
              <a:t>Cette approche inclusive permet à AMIVI d’être perçue comme une plateforme neutre, un facilitateur social crédible et respecté.</a:t>
            </a:r>
          </a:p>
          <a:p>
            <a:endParaRPr lang="fr-CN" b="1" cap="none" dirty="0"/>
          </a:p>
        </p:txBody>
      </p:sp>
      <p:sp>
        <p:nvSpPr>
          <p:cNvPr id="4" name="Espace réservé du numéro de diapositive 3">
            <a:extLst>
              <a:ext uri="{FF2B5EF4-FFF2-40B4-BE49-F238E27FC236}">
                <a16:creationId xmlns:a16="http://schemas.microsoft.com/office/drawing/2014/main" id="{8FA5AB7C-352E-E0CF-F724-DF9F503580FA}"/>
              </a:ext>
            </a:extLst>
          </p:cNvPr>
          <p:cNvSpPr>
            <a:spLocks noGrp="1"/>
          </p:cNvSpPr>
          <p:nvPr>
            <p:ph type="sldNum" sz="quarter" idx="5"/>
          </p:nvPr>
        </p:nvSpPr>
        <p:spPr/>
        <p:txBody>
          <a:bodyPr/>
          <a:lstStyle/>
          <a:p>
            <a:fld id="{60438419-275F-EA40-AC96-45DCF861A534}" type="slidenum">
              <a:rPr lang="fr-CN" smtClean="0"/>
              <a:t>14</a:t>
            </a:fld>
            <a:endParaRPr lang="fr-CN"/>
          </a:p>
        </p:txBody>
      </p:sp>
    </p:spTree>
    <p:extLst>
      <p:ext uri="{BB962C8B-B14F-4D97-AF65-F5344CB8AC3E}">
        <p14:creationId xmlns:p14="http://schemas.microsoft.com/office/powerpoint/2010/main" val="1017986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584ED-41CB-F341-E1EF-5C541251EA7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3FB4F5A-A680-4921-90D3-6D6156DDFBB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0BE40C6-F4BA-8DCF-46BC-5CCFA941CC99}"/>
              </a:ext>
            </a:extLst>
          </p:cNvPr>
          <p:cNvSpPr>
            <a:spLocks noGrp="1"/>
          </p:cNvSpPr>
          <p:nvPr>
            <p:ph type="body" idx="1"/>
          </p:nvPr>
        </p:nvSpPr>
        <p:spPr/>
        <p:txBody>
          <a:bodyPr/>
          <a:lstStyle/>
          <a:p>
            <a:r>
              <a:rPr lang="fr-BF" sz="1600" b="1" kern="1200" dirty="0">
                <a:solidFill>
                  <a:schemeClr val="tx1"/>
                </a:solidFill>
                <a:effectLst/>
                <a:latin typeface="Arial" panose="020B0604020202020204" pitchFamily="34" charset="0"/>
                <a:ea typeface="+mn-ea"/>
                <a:cs typeface="Arial" panose="020B0604020202020204" pitchFamily="34" charset="0"/>
              </a:rPr>
              <a:t>Le Centre de formation </a:t>
            </a:r>
            <a:r>
              <a:rPr lang="fr-FR" sz="1600" b="1" kern="1200" dirty="0">
                <a:solidFill>
                  <a:schemeClr val="tx1"/>
                </a:solidFill>
                <a:effectLst/>
                <a:latin typeface="Arial" panose="020B0604020202020204" pitchFamily="34" charset="0"/>
                <a:ea typeface="+mn-ea"/>
                <a:cs typeface="Arial" panose="020B0604020202020204" pitchFamily="34" charset="0"/>
              </a:rPr>
              <a:t>Mixte </a:t>
            </a:r>
            <a:r>
              <a:rPr lang="fr-BF" sz="1600" b="1" kern="1200" dirty="0" err="1">
                <a:solidFill>
                  <a:schemeClr val="tx1"/>
                </a:solidFill>
                <a:effectLst/>
                <a:latin typeface="Arial" panose="020B0604020202020204" pitchFamily="34" charset="0"/>
                <a:ea typeface="+mn-ea"/>
                <a:cs typeface="Arial" panose="020B0604020202020204" pitchFamily="34" charset="0"/>
              </a:rPr>
              <a:t>Palingwendé</a:t>
            </a:r>
            <a:r>
              <a:rPr lang="fr-BF" sz="1600" b="1" kern="1200" dirty="0">
                <a:solidFill>
                  <a:schemeClr val="tx1"/>
                </a:solidFill>
                <a:effectLst/>
                <a:latin typeface="Arial" panose="020B0604020202020204" pitchFamily="34" charset="0"/>
                <a:ea typeface="+mn-ea"/>
                <a:cs typeface="Arial" panose="020B0604020202020204" pitchFamily="34" charset="0"/>
              </a:rPr>
              <a:t> s’inscrit dans cette même dynamique.</a:t>
            </a:r>
            <a:br>
              <a:rPr lang="fr-BF" sz="1600" b="1" kern="1200" dirty="0">
                <a:solidFill>
                  <a:schemeClr val="tx1"/>
                </a:solidFill>
                <a:effectLst/>
                <a:latin typeface="Arial" panose="020B0604020202020204" pitchFamily="34" charset="0"/>
                <a:ea typeface="+mn-ea"/>
                <a:cs typeface="Arial" panose="020B0604020202020204" pitchFamily="34" charset="0"/>
              </a:rPr>
            </a:br>
            <a:endParaRPr lang="fr-FR" sz="1600" b="1" kern="1200" dirty="0">
              <a:solidFill>
                <a:schemeClr val="tx1"/>
              </a:solidFill>
              <a:effectLst/>
              <a:latin typeface="Arial" panose="020B0604020202020204" pitchFamily="34" charset="0"/>
              <a:ea typeface="+mn-ea"/>
              <a:cs typeface="Arial" panose="020B0604020202020204" pitchFamily="34" charset="0"/>
            </a:endParaRPr>
          </a:p>
          <a:p>
            <a:r>
              <a:rPr lang="fr-BF" sz="1600" b="1" kern="1200" dirty="0">
                <a:solidFill>
                  <a:schemeClr val="tx1"/>
                </a:solidFill>
                <a:effectLst/>
                <a:latin typeface="Arial" panose="020B0604020202020204" pitchFamily="34" charset="0"/>
                <a:ea typeface="+mn-ea"/>
                <a:cs typeface="Arial" panose="020B0604020202020204" pitchFamily="34" charset="0"/>
              </a:rPr>
              <a:t>C’est un espace d’apprentissage conçu pour offrir :</a:t>
            </a:r>
          </a:p>
          <a:p>
            <a:pPr marL="628650" lvl="1" indent="-171450">
              <a:buFont typeface="Arial" panose="020B0604020202020204" pitchFamily="34" charset="0"/>
              <a:buChar char="•"/>
            </a:pPr>
            <a:r>
              <a:rPr lang="fr-BF" sz="1600" b="1" kern="1200" dirty="0">
                <a:solidFill>
                  <a:schemeClr val="tx1"/>
                </a:solidFill>
                <a:effectLst/>
                <a:latin typeface="Arial" panose="020B0604020202020204" pitchFamily="34" charset="0"/>
                <a:ea typeface="+mn-ea"/>
                <a:cs typeface="Arial" panose="020B0604020202020204" pitchFamily="34" charset="0"/>
              </a:rPr>
              <a:t>des compétences pratiques et adaptées au marché local ;</a:t>
            </a:r>
          </a:p>
          <a:p>
            <a:pPr marL="628650" lvl="1" indent="-171450">
              <a:buFont typeface="Arial" panose="020B0604020202020204" pitchFamily="34" charset="0"/>
              <a:buChar char="•"/>
            </a:pPr>
            <a:r>
              <a:rPr lang="fr-BF" sz="1600" b="1" kern="1200" dirty="0">
                <a:solidFill>
                  <a:schemeClr val="tx1"/>
                </a:solidFill>
                <a:effectLst/>
                <a:latin typeface="Arial" panose="020B0604020202020204" pitchFamily="34" charset="0"/>
                <a:ea typeface="+mn-ea"/>
                <a:cs typeface="Arial" panose="020B0604020202020204" pitchFamily="34" charset="0"/>
              </a:rPr>
              <a:t>un accompagnement sur mesure pour les jeunes et les femmes ;</a:t>
            </a:r>
          </a:p>
          <a:p>
            <a:pPr marL="628650" lvl="1" indent="-171450">
              <a:buFont typeface="Arial" panose="020B0604020202020204" pitchFamily="34" charset="0"/>
              <a:buChar char="•"/>
            </a:pPr>
            <a:r>
              <a:rPr lang="fr-BF" sz="1600" b="1" kern="1200" dirty="0">
                <a:solidFill>
                  <a:schemeClr val="tx1"/>
                </a:solidFill>
                <a:effectLst/>
                <a:latin typeface="Arial" panose="020B0604020202020204" pitchFamily="34" charset="0"/>
                <a:ea typeface="+mn-ea"/>
                <a:cs typeface="Arial" panose="020B0604020202020204" pitchFamily="34" charset="0"/>
              </a:rPr>
              <a:t>un cadre favorisant l’autonomie et l’insertion professionnelle.</a:t>
            </a:r>
            <a:endParaRPr lang="fr-FR" sz="1600" b="1" kern="1200" dirty="0">
              <a:solidFill>
                <a:schemeClr val="tx1"/>
              </a:solidFill>
              <a:effectLst/>
              <a:latin typeface="Arial" panose="020B0604020202020204" pitchFamily="34" charset="0"/>
              <a:ea typeface="+mn-ea"/>
              <a:cs typeface="Arial" panose="020B0604020202020204" pitchFamily="34" charset="0"/>
            </a:endParaRPr>
          </a:p>
          <a:p>
            <a:pPr marL="628650" lvl="1" indent="-171450">
              <a:buFont typeface="Arial" panose="020B0604020202020204" pitchFamily="34" charset="0"/>
              <a:buChar char="•"/>
            </a:pPr>
            <a:endParaRPr lang="fr-BF" sz="1600" b="1" kern="1200" dirty="0">
              <a:solidFill>
                <a:schemeClr val="tx1"/>
              </a:solidFill>
              <a:effectLst/>
              <a:latin typeface="Arial" panose="020B0604020202020204" pitchFamily="34" charset="0"/>
              <a:ea typeface="+mn-ea"/>
              <a:cs typeface="Arial" panose="020B0604020202020204" pitchFamily="34" charset="0"/>
            </a:endParaRPr>
          </a:p>
          <a:p>
            <a:r>
              <a:rPr lang="fr-BF" sz="1600" b="1" kern="1200" dirty="0">
                <a:solidFill>
                  <a:schemeClr val="tx1"/>
                </a:solidFill>
                <a:effectLst/>
                <a:latin typeface="Arial" panose="020B0604020202020204" pitchFamily="34" charset="0"/>
                <a:ea typeface="+mn-ea"/>
                <a:cs typeface="Arial" panose="020B0604020202020204" pitchFamily="34" charset="0"/>
              </a:rPr>
              <a:t>Malgré les moyens limités, ce centre est devenu un levier essentiel de changement, grâce à la détermination de toute l’équipe et des partenaires.</a:t>
            </a:r>
          </a:p>
          <a:p>
            <a:endParaRPr lang="fr-BF" sz="1600" b="1"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9DE010F9-F0CB-A42B-5B38-A62478E7F46F}"/>
              </a:ext>
            </a:extLst>
          </p:cNvPr>
          <p:cNvSpPr>
            <a:spLocks noGrp="1"/>
          </p:cNvSpPr>
          <p:nvPr>
            <p:ph type="sldNum" sz="quarter" idx="5"/>
          </p:nvPr>
        </p:nvSpPr>
        <p:spPr/>
        <p:txBody>
          <a:bodyPr/>
          <a:lstStyle/>
          <a:p>
            <a:fld id="{60438419-275F-EA40-AC96-45DCF861A534}" type="slidenum">
              <a:rPr lang="fr-CN" smtClean="0"/>
              <a:t>15</a:t>
            </a:fld>
            <a:endParaRPr lang="fr-CN"/>
          </a:p>
        </p:txBody>
      </p:sp>
    </p:spTree>
    <p:extLst>
      <p:ext uri="{BB962C8B-B14F-4D97-AF65-F5344CB8AC3E}">
        <p14:creationId xmlns:p14="http://schemas.microsoft.com/office/powerpoint/2010/main" val="1432731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9F757-A12E-893C-AF6A-AA3A455FD8C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870F5FE-A82B-709D-569A-4236C4FB990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B515940-87EA-9B65-4561-9F88DFBC92C9}"/>
              </a:ext>
            </a:extLst>
          </p:cNvPr>
          <p:cNvSpPr>
            <a:spLocks noGrp="1"/>
          </p:cNvSpPr>
          <p:nvPr>
            <p:ph type="body" idx="1"/>
          </p:nvPr>
        </p:nvSpPr>
        <p:spPr/>
        <p:txBody>
          <a:bodyPr/>
          <a:lstStyle/>
          <a:p>
            <a:r>
              <a:rPr lang="fr-BF" sz="1200" b="1" kern="1200" dirty="0">
                <a:solidFill>
                  <a:schemeClr val="tx1"/>
                </a:solidFill>
                <a:effectLst/>
                <a:latin typeface="Arial" panose="020B0604020202020204" pitchFamily="34" charset="0"/>
                <a:ea typeface="+mn-ea"/>
                <a:cs typeface="Arial" panose="020B0604020202020204" pitchFamily="34" charset="0"/>
              </a:rPr>
              <a:t>Mes productions – reportages, documentaires, portraits – visent également à ouvrir des espaces de dialogue, pour réduire les tensions et renforcer la cohésion sociale.</a:t>
            </a:r>
            <a:endParaRPr lang="fr-FR" sz="1200" b="1" kern="1200" dirty="0">
              <a:solidFill>
                <a:schemeClr val="tx1"/>
              </a:solidFill>
              <a:effectLst/>
              <a:latin typeface="Arial" panose="020B0604020202020204" pitchFamily="34" charset="0"/>
              <a:ea typeface="+mn-ea"/>
              <a:cs typeface="Arial" panose="020B0604020202020204" pitchFamily="34" charset="0"/>
            </a:endParaRPr>
          </a:p>
          <a:p>
            <a:endParaRPr lang="fr-FR" sz="1200" b="1" kern="1200" dirty="0">
              <a:solidFill>
                <a:schemeClr val="tx1"/>
              </a:solidFill>
              <a:effectLst/>
              <a:latin typeface="Arial" panose="020B0604020202020204" pitchFamily="34" charset="0"/>
              <a:ea typeface="+mn-ea"/>
              <a:cs typeface="Arial" panose="020B0604020202020204" pitchFamily="34" charset="0"/>
            </a:endParaRPr>
          </a:p>
          <a:p>
            <a:r>
              <a:rPr lang="fr-BF" sz="1200" b="1" kern="1200" dirty="0">
                <a:solidFill>
                  <a:schemeClr val="tx1"/>
                </a:solidFill>
                <a:effectLst/>
                <a:latin typeface="Arial" panose="020B0604020202020204" pitchFamily="34" charset="0"/>
                <a:ea typeface="+mn-ea"/>
                <a:cs typeface="Arial" panose="020B0604020202020204" pitchFamily="34" charset="0"/>
              </a:rPr>
              <a:t>Je crois profondément que raconter les histoires des autres, écouter leurs parcours et valoriser leurs expériences crée des ponts entre les communautés, les religions et les générations.</a:t>
            </a:r>
            <a:endParaRPr lang="fr-FR" sz="1200" b="1" kern="1200" dirty="0">
              <a:solidFill>
                <a:schemeClr val="tx1"/>
              </a:solidFill>
              <a:effectLst/>
              <a:latin typeface="Arial" panose="020B0604020202020204" pitchFamily="34" charset="0"/>
              <a:ea typeface="+mn-ea"/>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6D4FD924-0DE3-4357-8376-E51F1B2CD5EC}"/>
              </a:ext>
            </a:extLst>
          </p:cNvPr>
          <p:cNvSpPr>
            <a:spLocks noGrp="1"/>
          </p:cNvSpPr>
          <p:nvPr>
            <p:ph type="sldNum" sz="quarter" idx="5"/>
          </p:nvPr>
        </p:nvSpPr>
        <p:spPr/>
        <p:txBody>
          <a:bodyPr/>
          <a:lstStyle/>
          <a:p>
            <a:fld id="{60438419-275F-EA40-AC96-45DCF861A534}" type="slidenum">
              <a:rPr lang="fr-CN" smtClean="0"/>
              <a:t>16</a:t>
            </a:fld>
            <a:endParaRPr lang="fr-CN"/>
          </a:p>
        </p:txBody>
      </p:sp>
    </p:spTree>
    <p:extLst>
      <p:ext uri="{BB962C8B-B14F-4D97-AF65-F5344CB8AC3E}">
        <p14:creationId xmlns:p14="http://schemas.microsoft.com/office/powerpoint/2010/main" val="3182560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C9E2A-B0DE-4A7F-7E5D-93FEDAEC7E0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ABEE1F7-D364-D686-0962-5FE4E23B4A1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0645BC7-18E0-2A3C-B4B5-B57E029A0B72}"/>
              </a:ext>
            </a:extLst>
          </p:cNvPr>
          <p:cNvSpPr>
            <a:spLocks noGrp="1"/>
          </p:cNvSpPr>
          <p:nvPr>
            <p:ph type="body" idx="1"/>
          </p:nvPr>
        </p:nvSpPr>
        <p:spPr/>
        <p:txBody>
          <a:bodyPr/>
          <a:lstStyle/>
          <a:p>
            <a:r>
              <a:rPr lang="fr-BF" sz="1200" b="1" kern="1200" dirty="0">
                <a:solidFill>
                  <a:schemeClr val="tx1"/>
                </a:solidFill>
                <a:effectLst/>
                <a:latin typeface="Arial" panose="020B0604020202020204" pitchFamily="34" charset="0"/>
                <a:ea typeface="+mn-ea"/>
                <a:cs typeface="Arial" panose="020B0604020202020204" pitchFamily="34" charset="0"/>
              </a:rPr>
              <a:t>Mon documentaire </a:t>
            </a:r>
            <a:r>
              <a:rPr lang="fr-FR" sz="1200" b="1" kern="1200" dirty="0">
                <a:solidFill>
                  <a:schemeClr val="tx1"/>
                </a:solidFill>
                <a:effectLst/>
                <a:latin typeface="Arial" panose="020B0604020202020204" pitchFamily="34" charset="0"/>
                <a:ea typeface="+mn-ea"/>
                <a:cs typeface="Arial" panose="020B0604020202020204" pitchFamily="34" charset="0"/>
              </a:rPr>
              <a:t>« </a:t>
            </a:r>
            <a:r>
              <a:rPr lang="fr-BF" sz="1200" b="1" i="1" kern="1200" dirty="0">
                <a:solidFill>
                  <a:schemeClr val="tx1"/>
                </a:solidFill>
                <a:effectLst/>
                <a:latin typeface="Arial" panose="020B0604020202020204" pitchFamily="34" charset="0"/>
                <a:ea typeface="+mn-ea"/>
                <a:cs typeface="Arial" panose="020B0604020202020204" pitchFamily="34" charset="0"/>
              </a:rPr>
              <a:t>Au-delà des Croyances</a:t>
            </a:r>
            <a:r>
              <a:rPr lang="fr-FR" sz="1200" b="1" i="1" kern="1200" dirty="0">
                <a:solidFill>
                  <a:schemeClr val="tx1"/>
                </a:solidFill>
                <a:effectLst/>
                <a:latin typeface="Arial" panose="020B0604020202020204" pitchFamily="34" charset="0"/>
                <a:ea typeface="+mn-ea"/>
                <a:cs typeface="Arial" panose="020B0604020202020204" pitchFamily="34" charset="0"/>
              </a:rPr>
              <a:t> » </a:t>
            </a:r>
            <a:r>
              <a:rPr lang="fr-BF" sz="1200" b="1" kern="1200" dirty="0">
                <a:solidFill>
                  <a:schemeClr val="tx1"/>
                </a:solidFill>
                <a:effectLst/>
                <a:latin typeface="Arial" panose="020B0604020202020204" pitchFamily="34" charset="0"/>
                <a:ea typeface="+mn-ea"/>
                <a:cs typeface="Arial" panose="020B0604020202020204" pitchFamily="34" charset="0"/>
              </a:rPr>
              <a:t>illustre cette vision en mettant en avant la force du dialogue interreligieux et culturel</a:t>
            </a:r>
          </a:p>
        </p:txBody>
      </p:sp>
      <p:sp>
        <p:nvSpPr>
          <p:cNvPr id="4" name="Espace réservé du numéro de diapositive 3">
            <a:extLst>
              <a:ext uri="{FF2B5EF4-FFF2-40B4-BE49-F238E27FC236}">
                <a16:creationId xmlns:a16="http://schemas.microsoft.com/office/drawing/2014/main" id="{B56E0DA5-B27A-C300-282B-07548C8DC1B5}"/>
              </a:ext>
            </a:extLst>
          </p:cNvPr>
          <p:cNvSpPr>
            <a:spLocks noGrp="1"/>
          </p:cNvSpPr>
          <p:nvPr>
            <p:ph type="sldNum" sz="quarter" idx="5"/>
          </p:nvPr>
        </p:nvSpPr>
        <p:spPr/>
        <p:txBody>
          <a:bodyPr/>
          <a:lstStyle/>
          <a:p>
            <a:fld id="{60438419-275F-EA40-AC96-45DCF861A534}" type="slidenum">
              <a:rPr lang="fr-CN" smtClean="0"/>
              <a:t>18</a:t>
            </a:fld>
            <a:endParaRPr lang="fr-CN"/>
          </a:p>
        </p:txBody>
      </p:sp>
    </p:spTree>
    <p:extLst>
      <p:ext uri="{BB962C8B-B14F-4D97-AF65-F5344CB8AC3E}">
        <p14:creationId xmlns:p14="http://schemas.microsoft.com/office/powerpoint/2010/main" val="18540636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0438419-275F-EA40-AC96-45DCF861A534}" type="slidenum">
              <a:rPr lang="fr-CN" smtClean="0"/>
              <a:t>19</a:t>
            </a:fld>
            <a:endParaRPr lang="fr-CN"/>
          </a:p>
        </p:txBody>
      </p:sp>
    </p:spTree>
    <p:extLst>
      <p:ext uri="{BB962C8B-B14F-4D97-AF65-F5344CB8AC3E}">
        <p14:creationId xmlns:p14="http://schemas.microsoft.com/office/powerpoint/2010/main" val="33699781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0438419-275F-EA40-AC96-45DCF861A534}" type="slidenum">
              <a:rPr lang="fr-CN" smtClean="0"/>
              <a:t>25</a:t>
            </a:fld>
            <a:endParaRPr lang="fr-CN"/>
          </a:p>
        </p:txBody>
      </p:sp>
    </p:spTree>
    <p:extLst>
      <p:ext uri="{BB962C8B-B14F-4D97-AF65-F5344CB8AC3E}">
        <p14:creationId xmlns:p14="http://schemas.microsoft.com/office/powerpoint/2010/main" val="1647532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BFE40-805D-B08C-82E1-652373BB42D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2722B95-7209-8A9E-BA79-BFAF9832E69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EB6B967-3CCA-2A2F-202D-DB37A65D436B}"/>
              </a:ext>
            </a:extLst>
          </p:cNvPr>
          <p:cNvSpPr>
            <a:spLocks noGrp="1"/>
          </p:cNvSpPr>
          <p:nvPr>
            <p:ph type="body" idx="1"/>
          </p:nvPr>
        </p:nvSpPr>
        <p:spPr/>
        <p:txBody>
          <a:bodyPr/>
          <a:lstStyle/>
          <a:p>
            <a:endParaRPr lang="fr-CN" dirty="0"/>
          </a:p>
        </p:txBody>
      </p:sp>
      <p:sp>
        <p:nvSpPr>
          <p:cNvPr id="4" name="Espace réservé du numéro de diapositive 3">
            <a:extLst>
              <a:ext uri="{FF2B5EF4-FFF2-40B4-BE49-F238E27FC236}">
                <a16:creationId xmlns:a16="http://schemas.microsoft.com/office/drawing/2014/main" id="{EF169917-2B05-A88B-2576-2339A6F4E0B8}"/>
              </a:ext>
            </a:extLst>
          </p:cNvPr>
          <p:cNvSpPr>
            <a:spLocks noGrp="1"/>
          </p:cNvSpPr>
          <p:nvPr>
            <p:ph type="sldNum" sz="quarter" idx="5"/>
          </p:nvPr>
        </p:nvSpPr>
        <p:spPr/>
        <p:txBody>
          <a:bodyPr/>
          <a:lstStyle/>
          <a:p>
            <a:fld id="{60438419-275F-EA40-AC96-45DCF861A534}" type="slidenum">
              <a:rPr lang="fr-CN" smtClean="0"/>
              <a:t>2</a:t>
            </a:fld>
            <a:endParaRPr lang="fr-CN"/>
          </a:p>
        </p:txBody>
      </p:sp>
    </p:spTree>
    <p:extLst>
      <p:ext uri="{BB962C8B-B14F-4D97-AF65-F5344CB8AC3E}">
        <p14:creationId xmlns:p14="http://schemas.microsoft.com/office/powerpoint/2010/main" val="177765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N" sz="1200" b="1" cap="none" dirty="0">
                <a:latin typeface="Arial" panose="020B0604020202020204" pitchFamily="34" charset="0"/>
                <a:cs typeface="Arial" panose="020B0604020202020204" pitchFamily="34" charset="0"/>
              </a:rPr>
              <a:t>Je m’appelle </a:t>
            </a:r>
            <a:r>
              <a:rPr lang="fr-FR" sz="1200" b="1" cap="none" dirty="0">
                <a:latin typeface="Arial" panose="020B0604020202020204" pitchFamily="34" charset="0"/>
                <a:cs typeface="Arial" panose="020B0604020202020204" pitchFamily="34" charset="0"/>
              </a:rPr>
              <a:t>A</a:t>
            </a:r>
            <a:r>
              <a:rPr lang="fr-CN" sz="1200" b="1" cap="none" dirty="0">
                <a:latin typeface="Arial" panose="020B0604020202020204" pitchFamily="34" charset="0"/>
                <a:cs typeface="Arial" panose="020B0604020202020204" pitchFamily="34" charset="0"/>
              </a:rPr>
              <a:t>lphonse TAPSOBA</a:t>
            </a:r>
            <a:r>
              <a:rPr lang="fr-FR" sz="1200" b="1" cap="none" dirty="0">
                <a:latin typeface="Arial" panose="020B0604020202020204" pitchFamily="34" charset="0"/>
                <a:cs typeface="Arial" panose="020B0604020202020204" pitchFamily="34" charset="0"/>
              </a:rPr>
              <a:t> l’Etat civil. </a:t>
            </a:r>
          </a:p>
          <a:p>
            <a:r>
              <a:rPr lang="fr-FR" sz="1200" b="1" cap="none" dirty="0">
                <a:latin typeface="Arial" panose="020B0604020202020204" pitchFamily="34" charset="0"/>
                <a:cs typeface="Arial" panose="020B0604020202020204" pitchFamily="34" charset="0"/>
              </a:rPr>
              <a:t> </a:t>
            </a:r>
          </a:p>
          <a:p>
            <a:r>
              <a:rPr lang="fr-FR" sz="1200" b="1" cap="none" dirty="0">
                <a:latin typeface="Arial" panose="020B0604020202020204" pitchFamily="34" charset="0"/>
                <a:cs typeface="Arial" panose="020B0604020202020204" pitchFamily="34" charset="0"/>
              </a:rPr>
              <a:t>J’évolue dans le domaine de l’audiovisuel, en qualité de Cadreur, P</a:t>
            </a:r>
            <a:r>
              <a:rPr lang="fr-CN" sz="1200" b="1" cap="none" dirty="0">
                <a:latin typeface="Arial" panose="020B0604020202020204" pitchFamily="34" charset="0"/>
                <a:cs typeface="Arial" panose="020B0604020202020204" pitchFamily="34" charset="0"/>
              </a:rPr>
              <a:t>hotographe</a:t>
            </a:r>
            <a:r>
              <a:rPr lang="fr-FR" sz="1200" b="1" cap="none" dirty="0">
                <a:latin typeface="Arial" panose="020B0604020202020204" pitchFamily="34" charset="0"/>
                <a:cs typeface="Arial" panose="020B0604020202020204" pitchFamily="34" charset="0"/>
              </a:rPr>
              <a:t> professionnelle et R</a:t>
            </a:r>
            <a:r>
              <a:rPr lang="fr-CN" sz="1200" b="1" cap="none" dirty="0">
                <a:latin typeface="Arial" panose="020B0604020202020204" pitchFamily="34" charset="0"/>
                <a:cs typeface="Arial" panose="020B0604020202020204" pitchFamily="34" charset="0"/>
              </a:rPr>
              <a:t>réalisateur</a:t>
            </a:r>
            <a:r>
              <a:rPr lang="fr-FR" sz="1200" b="1" cap="none" dirty="0">
                <a:latin typeface="Arial" panose="020B0604020202020204" pitchFamily="34" charset="0"/>
                <a:cs typeface="Arial" panose="020B0604020202020204" pitchFamily="34" charset="0"/>
              </a:rPr>
              <a:t>. </a:t>
            </a:r>
          </a:p>
          <a:p>
            <a:endParaRPr lang="fr-FR" sz="1200" b="1" cap="none" dirty="0">
              <a:latin typeface="Arial" panose="020B0604020202020204" pitchFamily="34" charset="0"/>
              <a:cs typeface="Arial" panose="020B0604020202020204" pitchFamily="34" charset="0"/>
            </a:endParaRPr>
          </a:p>
          <a:p>
            <a:r>
              <a:rPr lang="fr-FR" sz="1200" b="1" cap="none" dirty="0">
                <a:latin typeface="Arial" panose="020B0604020202020204" pitchFamily="34" charset="0"/>
                <a:cs typeface="Arial" panose="020B0604020202020204" pitchFamily="34" charset="0"/>
              </a:rPr>
              <a:t>Je suis également A</a:t>
            </a:r>
            <a:r>
              <a:rPr lang="fr-CN" sz="1200" b="1" cap="none" dirty="0">
                <a:latin typeface="Arial" panose="020B0604020202020204" pitchFamily="34" charset="0"/>
                <a:cs typeface="Arial" panose="020B0604020202020204" pitchFamily="34" charset="0"/>
              </a:rPr>
              <a:t>cteur </a:t>
            </a:r>
            <a:r>
              <a:rPr lang="fr-FR" sz="1200" b="1" cap="none" dirty="0">
                <a:latin typeface="Arial" panose="020B0604020202020204" pitchFamily="34" charset="0"/>
                <a:cs typeface="Arial" panose="020B0604020202020204" pitchFamily="34" charset="0"/>
              </a:rPr>
              <a:t>de développement </a:t>
            </a:r>
            <a:r>
              <a:rPr lang="fr-CN" sz="1200" b="1" cap="none" dirty="0">
                <a:latin typeface="Arial" panose="020B0604020202020204" pitchFamily="34" charset="0"/>
                <a:cs typeface="Arial" panose="020B0604020202020204" pitchFamily="34" charset="0"/>
              </a:rPr>
              <a:t>social engagé </a:t>
            </a:r>
            <a:r>
              <a:rPr lang="fr-FR" sz="1200" b="1" cap="none" dirty="0">
                <a:latin typeface="Arial" panose="020B0604020202020204" pitchFamily="34" charset="0"/>
                <a:cs typeface="Arial" panose="020B0604020202020204" pitchFamily="34" charset="0"/>
              </a:rPr>
              <a:t>dans la promotion de la Paix, de la cohésion sociale, de l’éducation entrepreneuriale et de l’insertion socioprofessionnelle au B</a:t>
            </a:r>
            <a:r>
              <a:rPr lang="fr-CN" sz="1200" b="1" cap="none" dirty="0">
                <a:latin typeface="Arial" panose="020B0604020202020204" pitchFamily="34" charset="0"/>
                <a:cs typeface="Arial" panose="020B0604020202020204" pitchFamily="34" charset="0"/>
              </a:rPr>
              <a:t>urkina </a:t>
            </a:r>
            <a:r>
              <a:rPr lang="fr-FR" sz="1200" b="1" cap="none" dirty="0">
                <a:latin typeface="Arial" panose="020B0604020202020204" pitchFamily="34" charset="0"/>
                <a:cs typeface="Arial" panose="020B0604020202020204" pitchFamily="34" charset="0"/>
              </a:rPr>
              <a:t>F</a:t>
            </a:r>
            <a:r>
              <a:rPr lang="fr-CN" sz="1200" b="1" cap="none" dirty="0">
                <a:latin typeface="Arial" panose="020B0604020202020204" pitchFamily="34" charset="0"/>
                <a:cs typeface="Arial" panose="020B0604020202020204" pitchFamily="34" charset="0"/>
              </a:rPr>
              <a:t>aso. </a:t>
            </a:r>
            <a:endParaRPr lang="fr-FR" sz="1200" b="1" cap="none" dirty="0">
              <a:latin typeface="Arial" panose="020B0604020202020204" pitchFamily="34" charset="0"/>
              <a:cs typeface="Arial" panose="020B0604020202020204" pitchFamily="34" charset="0"/>
            </a:endParaRPr>
          </a:p>
          <a:p>
            <a:endParaRPr lang="fr-BF" b="1" dirty="0"/>
          </a:p>
        </p:txBody>
      </p:sp>
      <p:sp>
        <p:nvSpPr>
          <p:cNvPr id="4" name="Espace réservé du numéro de diapositive 3"/>
          <p:cNvSpPr>
            <a:spLocks noGrp="1"/>
          </p:cNvSpPr>
          <p:nvPr>
            <p:ph type="sldNum" sz="quarter" idx="5"/>
          </p:nvPr>
        </p:nvSpPr>
        <p:spPr/>
        <p:txBody>
          <a:bodyPr/>
          <a:lstStyle/>
          <a:p>
            <a:fld id="{60438419-275F-EA40-AC96-45DCF861A534}" type="slidenum">
              <a:rPr lang="fr-CN" smtClean="0"/>
              <a:t>3</a:t>
            </a:fld>
            <a:endParaRPr lang="fr-CN"/>
          </a:p>
        </p:txBody>
      </p:sp>
    </p:spTree>
    <p:extLst>
      <p:ext uri="{BB962C8B-B14F-4D97-AF65-F5344CB8AC3E}">
        <p14:creationId xmlns:p14="http://schemas.microsoft.com/office/powerpoint/2010/main" val="277532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cap="none" dirty="0">
                <a:latin typeface="Arial" panose="020B0604020202020204" pitchFamily="34" charset="0"/>
                <a:cs typeface="Arial" panose="020B0604020202020204" pitchFamily="34" charset="0"/>
              </a:rPr>
              <a:t>Je suis un passionné de l’image depuis l’enfance, d’où mon orientation professionnelle autour des métiers de l’audiovisuel.  </a:t>
            </a:r>
          </a:p>
          <a:p>
            <a:endParaRPr lang="fr-FR" sz="1200" b="1" cap="none" dirty="0">
              <a:latin typeface="Arial" panose="020B0604020202020204" pitchFamily="34" charset="0"/>
              <a:cs typeface="Arial" panose="020B0604020202020204" pitchFamily="34" charset="0"/>
            </a:endParaRPr>
          </a:p>
          <a:p>
            <a:r>
              <a:rPr lang="fr-FR" sz="1200" b="1" cap="none" dirty="0">
                <a:latin typeface="Arial" panose="020B0604020202020204" pitchFamily="34" charset="0"/>
                <a:cs typeface="Arial" panose="020B0604020202020204" pitchFamily="34" charset="0"/>
              </a:rPr>
              <a:t>En qualité de Cadreur professionnel et R</a:t>
            </a:r>
            <a:r>
              <a:rPr lang="fr-CN" sz="1200" b="1" cap="none" dirty="0">
                <a:latin typeface="Arial" panose="020B0604020202020204" pitchFamily="34" charset="0"/>
                <a:cs typeface="Arial" panose="020B0604020202020204" pitchFamily="34" charset="0"/>
              </a:rPr>
              <a:t>éalisateur</a:t>
            </a:r>
            <a:r>
              <a:rPr lang="fr-FR" sz="1200" b="1" cap="none" dirty="0">
                <a:latin typeface="Arial" panose="020B0604020202020204" pitchFamily="34" charset="0"/>
                <a:cs typeface="Arial" panose="020B0604020202020204" pitchFamily="34" charset="0"/>
              </a:rPr>
              <a:t>, je suis </a:t>
            </a:r>
            <a:r>
              <a:rPr lang="fr-CN" sz="1200" b="1" cap="none" dirty="0">
                <a:latin typeface="Arial" panose="020B0604020202020204" pitchFamily="34" charset="0"/>
                <a:cs typeface="Arial" panose="020B0604020202020204" pitchFamily="34" charset="0"/>
              </a:rPr>
              <a:t>spécialisé dans la mise en valeur des récits humains et des projets à impact social. </a:t>
            </a:r>
            <a:endParaRPr lang="fr-FR" sz="1200" b="1" cap="none" dirty="0">
              <a:latin typeface="Arial" panose="020B0604020202020204" pitchFamily="34" charset="0"/>
              <a:cs typeface="Arial" panose="020B0604020202020204" pitchFamily="34" charset="0"/>
            </a:endParaRPr>
          </a:p>
          <a:p>
            <a:endParaRPr lang="fr-FR" sz="1200" b="1" cap="none" dirty="0">
              <a:latin typeface="Arial" panose="020B0604020202020204" pitchFamily="34" charset="0"/>
              <a:cs typeface="Arial" panose="020B0604020202020204" pitchFamily="34" charset="0"/>
            </a:endParaRPr>
          </a:p>
          <a:p>
            <a:r>
              <a:rPr lang="fr-CN" sz="1200" b="1" cap="none" dirty="0">
                <a:latin typeface="Arial" panose="020B0604020202020204" pitchFamily="34" charset="0"/>
                <a:cs typeface="Arial" panose="020B0604020202020204" pitchFamily="34" charset="0"/>
              </a:rPr>
              <a:t>Mon travail combine création artistique, engagement citoyen et développement communautaire.</a:t>
            </a:r>
            <a:endParaRPr lang="fr-FR" sz="1200" b="1" cap="none" dirty="0">
              <a:latin typeface="Arial" panose="020B0604020202020204" pitchFamily="34" charset="0"/>
              <a:cs typeface="Arial" panose="020B0604020202020204" pitchFamily="34" charset="0"/>
            </a:endParaRPr>
          </a:p>
          <a:p>
            <a:br>
              <a:rPr lang="fr-CN" sz="1200" b="1" cap="none" dirty="0">
                <a:latin typeface="Arial" panose="020B0604020202020204" pitchFamily="34" charset="0"/>
                <a:cs typeface="Arial" panose="020B0604020202020204" pitchFamily="34" charset="0"/>
              </a:rPr>
            </a:br>
            <a:r>
              <a:rPr lang="fr-CN" sz="1200" b="1" cap="none" dirty="0">
                <a:latin typeface="Arial" panose="020B0604020202020204" pitchFamily="34" charset="0"/>
                <a:cs typeface="Arial" panose="020B0604020202020204" pitchFamily="34" charset="0"/>
              </a:rPr>
              <a:t>Chaque projet vise à informer, sensibiliser et surtout transformer des vies.</a:t>
            </a:r>
          </a:p>
          <a:p>
            <a:endParaRPr lang="fr-BF" b="1" dirty="0"/>
          </a:p>
        </p:txBody>
      </p:sp>
      <p:sp>
        <p:nvSpPr>
          <p:cNvPr id="4" name="Espace réservé du numéro de diapositive 3"/>
          <p:cNvSpPr>
            <a:spLocks noGrp="1"/>
          </p:cNvSpPr>
          <p:nvPr>
            <p:ph type="sldNum" sz="quarter" idx="5"/>
          </p:nvPr>
        </p:nvSpPr>
        <p:spPr/>
        <p:txBody>
          <a:bodyPr/>
          <a:lstStyle/>
          <a:p>
            <a:fld id="{60438419-275F-EA40-AC96-45DCF861A534}" type="slidenum">
              <a:rPr lang="fr-CN" smtClean="0"/>
              <a:t>4</a:t>
            </a:fld>
            <a:endParaRPr lang="fr-CN"/>
          </a:p>
        </p:txBody>
      </p:sp>
    </p:spTree>
    <p:extLst>
      <p:ext uri="{BB962C8B-B14F-4D97-AF65-F5344CB8AC3E}">
        <p14:creationId xmlns:p14="http://schemas.microsoft.com/office/powerpoint/2010/main" val="370936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6DE8B-6BBF-74F7-514C-1556FF4C6F5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EF1428A-28E1-F772-C55B-0216E4456D2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3BA11A6-EACE-A30A-CEDA-89B148BDACB0}"/>
              </a:ext>
            </a:extLst>
          </p:cNvPr>
          <p:cNvSpPr>
            <a:spLocks noGrp="1"/>
          </p:cNvSpPr>
          <p:nvPr>
            <p:ph type="body" idx="1"/>
          </p:nvPr>
        </p:nvSpPr>
        <p:spPr/>
        <p:txBody>
          <a:bodyPr/>
          <a:lstStyle/>
          <a:p>
            <a:r>
              <a:rPr lang="fr-CN" sz="1200" b="1" cap="none" dirty="0">
                <a:latin typeface="Arial" panose="020B0604020202020204" pitchFamily="34" charset="0"/>
                <a:cs typeface="Arial" panose="020B0604020202020204" pitchFamily="34" charset="0"/>
              </a:rPr>
              <a:t>À travers mes Œuvres audiovisuelles et mes projets communautaires, </a:t>
            </a:r>
            <a:endParaRPr lang="fr-FR" sz="1200" b="1" cap="none" dirty="0">
              <a:latin typeface="Arial" panose="020B0604020202020204" pitchFamily="34" charset="0"/>
              <a:cs typeface="Arial" panose="020B0604020202020204" pitchFamily="34" charset="0"/>
            </a:endParaRPr>
          </a:p>
          <a:p>
            <a:r>
              <a:rPr lang="fr-CN" sz="1200" b="1" cap="none" dirty="0">
                <a:latin typeface="Arial" panose="020B0604020202020204" pitchFamily="34" charset="0"/>
                <a:cs typeface="Arial" panose="020B0604020202020204" pitchFamily="34" charset="0"/>
              </a:rPr>
              <a:t>j’ai fait de l’image un outil puissant d’insertion professionnelle, de dialogue social et de promotion de la paix.</a:t>
            </a:r>
          </a:p>
        </p:txBody>
      </p:sp>
      <p:sp>
        <p:nvSpPr>
          <p:cNvPr id="4" name="Espace réservé du numéro de diapositive 3">
            <a:extLst>
              <a:ext uri="{FF2B5EF4-FFF2-40B4-BE49-F238E27FC236}">
                <a16:creationId xmlns:a16="http://schemas.microsoft.com/office/drawing/2014/main" id="{CBA015AF-58F7-FD4E-7757-20CDDC0FC596}"/>
              </a:ext>
            </a:extLst>
          </p:cNvPr>
          <p:cNvSpPr>
            <a:spLocks noGrp="1"/>
          </p:cNvSpPr>
          <p:nvPr>
            <p:ph type="sldNum" sz="quarter" idx="5"/>
          </p:nvPr>
        </p:nvSpPr>
        <p:spPr/>
        <p:txBody>
          <a:bodyPr/>
          <a:lstStyle/>
          <a:p>
            <a:fld id="{60438419-275F-EA40-AC96-45DCF861A534}" type="slidenum">
              <a:rPr lang="fr-CN" smtClean="0"/>
              <a:t>5</a:t>
            </a:fld>
            <a:endParaRPr lang="fr-CN"/>
          </a:p>
        </p:txBody>
      </p:sp>
    </p:spTree>
    <p:extLst>
      <p:ext uri="{BB962C8B-B14F-4D97-AF65-F5344CB8AC3E}">
        <p14:creationId xmlns:p14="http://schemas.microsoft.com/office/powerpoint/2010/main" val="2758432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F6A8D-26E1-A0EA-80FB-41D17B1DE32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219BC80-B348-2133-CCE0-582A8751095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C1CF360-C4F5-38B9-8686-9A9725649D8A}"/>
              </a:ext>
            </a:extLst>
          </p:cNvPr>
          <p:cNvSpPr>
            <a:spLocks noGrp="1"/>
          </p:cNvSpPr>
          <p:nvPr>
            <p:ph type="body" idx="1"/>
          </p:nvPr>
        </p:nvSpPr>
        <p:spPr/>
        <p:txBody>
          <a:bodyPr/>
          <a:lstStyle/>
          <a:p>
            <a:r>
              <a:rPr lang="fr-BF" sz="1200" b="1" kern="1200" dirty="0">
                <a:solidFill>
                  <a:schemeClr val="tx1"/>
                </a:solidFill>
                <a:effectLst/>
                <a:latin typeface="Arial" panose="020B0604020202020204" pitchFamily="34" charset="0"/>
                <a:ea typeface="+mn-ea"/>
                <a:cs typeface="Arial" panose="020B0604020202020204" pitchFamily="34" charset="0"/>
              </a:rPr>
              <a:t>L’un des piliers de mon engagement est l’accompagnement de jeunes et de femmes vers l’autonomie.</a:t>
            </a:r>
            <a:endParaRPr lang="fr-FR" sz="1200" b="1" kern="1200" dirty="0">
              <a:solidFill>
                <a:schemeClr val="tx1"/>
              </a:solidFill>
              <a:effectLst/>
              <a:latin typeface="Arial" panose="020B0604020202020204" pitchFamily="34" charset="0"/>
              <a:ea typeface="+mn-ea"/>
              <a:cs typeface="Arial" panose="020B0604020202020204" pitchFamily="34" charset="0"/>
            </a:endParaRPr>
          </a:p>
          <a:p>
            <a:br>
              <a:rPr lang="fr-BF" sz="1200" b="1" kern="1200" dirty="0">
                <a:solidFill>
                  <a:schemeClr val="tx1"/>
                </a:solidFill>
                <a:effectLst/>
                <a:latin typeface="Arial" panose="020B0604020202020204" pitchFamily="34" charset="0"/>
                <a:ea typeface="+mn-ea"/>
                <a:cs typeface="Arial" panose="020B0604020202020204" pitchFamily="34" charset="0"/>
              </a:rPr>
            </a:br>
            <a:r>
              <a:rPr lang="fr-BF" sz="1200" b="1" kern="1200" dirty="0">
                <a:solidFill>
                  <a:schemeClr val="tx1"/>
                </a:solidFill>
                <a:effectLst/>
                <a:latin typeface="Arial" panose="020B0604020202020204" pitchFamily="34" charset="0"/>
                <a:ea typeface="+mn-ea"/>
                <a:cs typeface="Arial" panose="020B0604020202020204" pitchFamily="34" charset="0"/>
              </a:rPr>
              <a:t>À travers mes projets audiovisuels et mes actions sociales, j’ai contribué à :</a:t>
            </a:r>
          </a:p>
          <a:p>
            <a:r>
              <a:rPr lang="fr-BF" sz="1200" b="1" kern="1200" dirty="0">
                <a:solidFill>
                  <a:schemeClr val="tx1"/>
                </a:solidFill>
                <a:effectLst/>
                <a:latin typeface="Arial" panose="020B0604020202020204" pitchFamily="34" charset="0"/>
                <a:ea typeface="+mn-ea"/>
                <a:cs typeface="Arial" panose="020B0604020202020204" pitchFamily="34" charset="0"/>
              </a:rPr>
              <a:t>👉 former, encadrer et inspirer des jeunes issus de milieux variés ;</a:t>
            </a:r>
            <a:br>
              <a:rPr lang="fr-BF" sz="1200" b="1" kern="1200" dirty="0">
                <a:solidFill>
                  <a:schemeClr val="tx1"/>
                </a:solidFill>
                <a:effectLst/>
                <a:latin typeface="Arial" panose="020B0604020202020204" pitchFamily="34" charset="0"/>
                <a:ea typeface="+mn-ea"/>
                <a:cs typeface="Arial" panose="020B0604020202020204" pitchFamily="34" charset="0"/>
              </a:rPr>
            </a:br>
            <a:r>
              <a:rPr lang="fr-BF" sz="1200" b="1" kern="1200" dirty="0">
                <a:solidFill>
                  <a:schemeClr val="tx1"/>
                </a:solidFill>
                <a:effectLst/>
                <a:latin typeface="Arial" panose="020B0604020202020204" pitchFamily="34" charset="0"/>
                <a:ea typeface="+mn-ea"/>
                <a:cs typeface="Arial" panose="020B0604020202020204" pitchFamily="34" charset="0"/>
              </a:rPr>
              <a:t>👉 offrir des opportunités à des personnes déscolarisées ou en situation de vulnérabilité.</a:t>
            </a:r>
          </a:p>
        </p:txBody>
      </p:sp>
      <p:sp>
        <p:nvSpPr>
          <p:cNvPr id="4" name="Espace réservé du numéro de diapositive 3">
            <a:extLst>
              <a:ext uri="{FF2B5EF4-FFF2-40B4-BE49-F238E27FC236}">
                <a16:creationId xmlns:a16="http://schemas.microsoft.com/office/drawing/2014/main" id="{BBE81E9B-639C-D4E9-38FF-0C5149C7E5AE}"/>
              </a:ext>
            </a:extLst>
          </p:cNvPr>
          <p:cNvSpPr>
            <a:spLocks noGrp="1"/>
          </p:cNvSpPr>
          <p:nvPr>
            <p:ph type="sldNum" sz="quarter" idx="5"/>
          </p:nvPr>
        </p:nvSpPr>
        <p:spPr/>
        <p:txBody>
          <a:bodyPr/>
          <a:lstStyle/>
          <a:p>
            <a:fld id="{60438419-275F-EA40-AC96-45DCF861A534}" type="slidenum">
              <a:rPr lang="fr-CN" smtClean="0"/>
              <a:t>6</a:t>
            </a:fld>
            <a:endParaRPr lang="fr-CN"/>
          </a:p>
        </p:txBody>
      </p:sp>
    </p:spTree>
    <p:extLst>
      <p:ext uri="{BB962C8B-B14F-4D97-AF65-F5344CB8AC3E}">
        <p14:creationId xmlns:p14="http://schemas.microsoft.com/office/powerpoint/2010/main" val="151502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18485-B1B0-B4DF-A8BE-ACDF3CD8BAC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DD418FE-C9BD-6469-13FB-EBBAC8A2DD0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67DB579-139F-CD17-8EFC-0CC74F65DBC6}"/>
              </a:ext>
            </a:extLst>
          </p:cNvPr>
          <p:cNvSpPr>
            <a:spLocks noGrp="1"/>
          </p:cNvSpPr>
          <p:nvPr>
            <p:ph type="body" idx="1"/>
          </p:nvPr>
        </p:nvSpPr>
        <p:spPr/>
        <p:txBody>
          <a:bodyPr/>
          <a:lstStyle/>
          <a:p>
            <a:r>
              <a:rPr lang="fr-BF" sz="1200" kern="1200" dirty="0">
                <a:solidFill>
                  <a:schemeClr val="tx1"/>
                </a:solidFill>
                <a:effectLst/>
                <a:latin typeface="+mn-lt"/>
                <a:ea typeface="+mn-ea"/>
                <a:cs typeface="+mn-cs"/>
              </a:rPr>
              <a:t>Plusieurs ont pu se professionnaliser :</a:t>
            </a:r>
          </a:p>
          <a:p>
            <a:pPr marL="628650" lvl="1" indent="-171450">
              <a:buFont typeface="Arial" panose="020B0604020202020204" pitchFamily="34" charset="0"/>
              <a:buChar char="•"/>
            </a:pPr>
            <a:r>
              <a:rPr lang="fr-BF" sz="1200" b="1" kern="1200" dirty="0">
                <a:solidFill>
                  <a:schemeClr val="tx1"/>
                </a:solidFill>
                <a:effectLst/>
                <a:latin typeface="+mn-lt"/>
                <a:ea typeface="+mn-ea"/>
                <a:cs typeface="+mn-cs"/>
              </a:rPr>
              <a:t>Compaoré </a:t>
            </a:r>
            <a:r>
              <a:rPr lang="fr-BF" sz="1200" b="1" kern="1200" dirty="0" err="1">
                <a:solidFill>
                  <a:schemeClr val="tx1"/>
                </a:solidFill>
                <a:effectLst/>
                <a:latin typeface="+mn-lt"/>
                <a:ea typeface="+mn-ea"/>
                <a:cs typeface="+mn-cs"/>
              </a:rPr>
              <a:t>Basga</a:t>
            </a:r>
            <a:r>
              <a:rPr lang="fr-BF" sz="1200" kern="1200" dirty="0">
                <a:solidFill>
                  <a:schemeClr val="tx1"/>
                </a:solidFill>
                <a:effectLst/>
                <a:latin typeface="+mn-lt"/>
                <a:ea typeface="+mn-ea"/>
                <a:cs typeface="+mn-cs"/>
              </a:rPr>
              <a:t>, devenu </a:t>
            </a:r>
            <a:r>
              <a:rPr lang="fr-BF" sz="1200" b="1" kern="1200" dirty="0">
                <a:solidFill>
                  <a:schemeClr val="tx1"/>
                </a:solidFill>
                <a:effectLst/>
                <a:latin typeface="+mn-lt"/>
                <a:ea typeface="+mn-ea"/>
                <a:cs typeface="+mn-cs"/>
              </a:rPr>
              <a:t>électricien solaire</a:t>
            </a:r>
            <a:r>
              <a:rPr lang="fr-BF"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fr-BF" sz="1200" b="1" kern="1200" dirty="0" err="1">
                <a:solidFill>
                  <a:schemeClr val="tx1"/>
                </a:solidFill>
                <a:effectLst/>
                <a:latin typeface="+mn-lt"/>
                <a:ea typeface="+mn-ea"/>
                <a:cs typeface="+mn-cs"/>
              </a:rPr>
              <a:t>Adjara</a:t>
            </a:r>
            <a:r>
              <a:rPr lang="fr-BF" sz="1200" kern="1200" dirty="0">
                <a:solidFill>
                  <a:schemeClr val="tx1"/>
                </a:solidFill>
                <a:effectLst/>
                <a:latin typeface="+mn-lt"/>
                <a:ea typeface="+mn-ea"/>
                <a:cs typeface="+mn-cs"/>
              </a:rPr>
              <a:t>, engagée dans la </a:t>
            </a:r>
            <a:r>
              <a:rPr lang="fr-BF" sz="1200" b="1" kern="1200" dirty="0">
                <a:solidFill>
                  <a:schemeClr val="tx1"/>
                </a:solidFill>
                <a:effectLst/>
                <a:latin typeface="+mn-lt"/>
                <a:ea typeface="+mn-ea"/>
                <a:cs typeface="+mn-cs"/>
              </a:rPr>
              <a:t>décoration</a:t>
            </a:r>
            <a:r>
              <a:rPr lang="fr-BF"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fr-BF" sz="1200" b="1" kern="1200" dirty="0">
                <a:solidFill>
                  <a:schemeClr val="tx1"/>
                </a:solidFill>
                <a:effectLst/>
                <a:latin typeface="+mn-lt"/>
                <a:ea typeface="+mn-ea"/>
                <a:cs typeface="+mn-cs"/>
              </a:rPr>
              <a:t>Séverine </a:t>
            </a:r>
            <a:r>
              <a:rPr lang="fr-BF" sz="1200" b="1" kern="1200" dirty="0" err="1">
                <a:solidFill>
                  <a:schemeClr val="tx1"/>
                </a:solidFill>
                <a:effectLst/>
                <a:latin typeface="+mn-lt"/>
                <a:ea typeface="+mn-ea"/>
                <a:cs typeface="+mn-cs"/>
              </a:rPr>
              <a:t>Palingwendé</a:t>
            </a:r>
            <a:r>
              <a:rPr lang="fr-BF" sz="1200" kern="1200" dirty="0">
                <a:solidFill>
                  <a:schemeClr val="tx1"/>
                </a:solidFill>
                <a:effectLst/>
                <a:latin typeface="+mn-lt"/>
                <a:ea typeface="+mn-ea"/>
                <a:cs typeface="+mn-cs"/>
              </a:rPr>
              <a:t>, aujourd’hui </a:t>
            </a:r>
            <a:r>
              <a:rPr lang="fr-BF" sz="1200" b="1" kern="1200" dirty="0">
                <a:solidFill>
                  <a:schemeClr val="tx1"/>
                </a:solidFill>
                <a:effectLst/>
                <a:latin typeface="+mn-lt"/>
                <a:ea typeface="+mn-ea"/>
                <a:cs typeface="+mn-cs"/>
              </a:rPr>
              <a:t>couturière</a:t>
            </a:r>
            <a:r>
              <a:rPr lang="fr-BF"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fr-BF" sz="1200" b="1" kern="1200" dirty="0">
                <a:solidFill>
                  <a:schemeClr val="tx1"/>
                </a:solidFill>
                <a:effectLst/>
                <a:latin typeface="+mn-lt"/>
                <a:ea typeface="+mn-ea"/>
                <a:cs typeface="+mn-cs"/>
              </a:rPr>
              <a:t>Kaboré </a:t>
            </a:r>
            <a:r>
              <a:rPr lang="fr-BF" sz="1200" b="1" kern="1200" dirty="0" err="1">
                <a:solidFill>
                  <a:schemeClr val="tx1"/>
                </a:solidFill>
                <a:effectLst/>
                <a:latin typeface="+mn-lt"/>
                <a:ea typeface="+mn-ea"/>
                <a:cs typeface="+mn-cs"/>
              </a:rPr>
              <a:t>Fathave</a:t>
            </a:r>
            <a:r>
              <a:rPr lang="fr-BF" sz="1200" kern="1200" dirty="0">
                <a:solidFill>
                  <a:schemeClr val="tx1"/>
                </a:solidFill>
                <a:effectLst/>
                <a:latin typeface="+mn-lt"/>
                <a:ea typeface="+mn-ea"/>
                <a:cs typeface="+mn-cs"/>
              </a:rPr>
              <a:t>, en situation de handicap, désormais </a:t>
            </a:r>
            <a:r>
              <a:rPr lang="fr-BF" sz="1200" b="1" kern="1200" dirty="0">
                <a:solidFill>
                  <a:schemeClr val="tx1"/>
                </a:solidFill>
                <a:effectLst/>
                <a:latin typeface="+mn-lt"/>
                <a:ea typeface="+mn-ea"/>
                <a:cs typeface="+mn-cs"/>
              </a:rPr>
              <a:t>dans la </a:t>
            </a:r>
            <a:r>
              <a:rPr lang="fr-BF" sz="1200" b="1" kern="1200">
                <a:solidFill>
                  <a:schemeClr val="tx1"/>
                </a:solidFill>
                <a:effectLst/>
                <a:latin typeface="+mn-lt"/>
                <a:ea typeface="+mn-ea"/>
                <a:cs typeface="+mn-cs"/>
              </a:rPr>
              <a:t>sérigraphie.</a:t>
            </a:r>
            <a:endParaRPr lang="en-US" sz="1200" b="1" kern="1200" dirty="0">
              <a:solidFill>
                <a:schemeClr val="tx1"/>
              </a:solidFill>
              <a:effectLst/>
              <a:latin typeface="+mn-lt"/>
              <a:ea typeface="+mn-ea"/>
              <a:cs typeface="+mn-cs"/>
            </a:endParaRPr>
          </a:p>
          <a:p>
            <a:pPr marL="628650" lvl="1" indent="-171450">
              <a:buFont typeface="Arial" panose="020B0604020202020204" pitchFamily="34" charset="0"/>
              <a:buChar char="•"/>
            </a:pPr>
            <a:r>
              <a:rPr lang="fr-FR" sz="1200" b="1" cap="none" dirty="0">
                <a:solidFill>
                  <a:prstClr val="black"/>
                </a:solidFill>
                <a:latin typeface="Arial" panose="020B0604020202020204" pitchFamily="34" charset="0"/>
                <a:cs typeface="Arial" panose="020B0604020202020204" pitchFamily="34" charset="0"/>
              </a:rPr>
              <a:t>La petite grâce, déplacée interne, elle a abandonnée </a:t>
            </a:r>
            <a:r>
              <a:rPr lang="fr-FR" sz="1200" b="0" cap="none" dirty="0">
                <a:solidFill>
                  <a:prstClr val="black"/>
                </a:solidFill>
                <a:latin typeface="Arial" panose="020B0604020202020204" pitchFamily="34" charset="0"/>
                <a:cs typeface="Arial" panose="020B0604020202020204" pitchFamily="34" charset="0"/>
              </a:rPr>
              <a:t>l'école en fuyant les attaques terroristes pour refusées </a:t>
            </a:r>
            <a:endParaRPr lang="fr-FR" sz="1200" b="0" kern="1200" dirty="0">
              <a:solidFill>
                <a:schemeClr val="tx1"/>
              </a:solidFill>
              <a:effectLst/>
              <a:latin typeface="+mn-lt"/>
              <a:ea typeface="+mn-ea"/>
              <a:cs typeface="+mn-cs"/>
            </a:endParaRPr>
          </a:p>
          <a:p>
            <a:pPr lvl="0"/>
            <a:endParaRPr lang="fr-BF" sz="1200" b="0" kern="1200" dirty="0">
              <a:solidFill>
                <a:schemeClr val="tx1"/>
              </a:solidFill>
              <a:effectLst/>
              <a:latin typeface="+mn-lt"/>
              <a:ea typeface="+mn-ea"/>
              <a:cs typeface="+mn-cs"/>
            </a:endParaRPr>
          </a:p>
          <a:p>
            <a:r>
              <a:rPr lang="fr-BF" sz="1200" b="0" kern="1200" dirty="0">
                <a:solidFill>
                  <a:schemeClr val="tx1"/>
                </a:solidFill>
                <a:effectLst/>
                <a:latin typeface="+mn-lt"/>
                <a:ea typeface="+mn-ea"/>
                <a:cs typeface="+mn-cs"/>
              </a:rPr>
              <a:t>Ces réussites démontrent que lorsque l’on donne une chance, le potentiel humain s’exprime pleinement</a:t>
            </a:r>
            <a:r>
              <a:rPr lang="fr-BF" sz="1200" b="1" kern="1200" dirty="0">
                <a:solidFill>
                  <a:schemeClr val="tx1"/>
                </a:solidFill>
                <a:effectLst/>
                <a:latin typeface="+mn-lt"/>
                <a:ea typeface="+mn-ea"/>
                <a:cs typeface="+mn-cs"/>
              </a:rPr>
              <a:t>.</a:t>
            </a:r>
          </a:p>
        </p:txBody>
      </p:sp>
      <p:sp>
        <p:nvSpPr>
          <p:cNvPr id="4" name="Espace réservé du numéro de diapositive 3">
            <a:extLst>
              <a:ext uri="{FF2B5EF4-FFF2-40B4-BE49-F238E27FC236}">
                <a16:creationId xmlns:a16="http://schemas.microsoft.com/office/drawing/2014/main" id="{E120817C-3590-7254-6CC8-312BF4400D71}"/>
              </a:ext>
            </a:extLst>
          </p:cNvPr>
          <p:cNvSpPr>
            <a:spLocks noGrp="1"/>
          </p:cNvSpPr>
          <p:nvPr>
            <p:ph type="sldNum" sz="quarter" idx="5"/>
          </p:nvPr>
        </p:nvSpPr>
        <p:spPr/>
        <p:txBody>
          <a:bodyPr/>
          <a:lstStyle/>
          <a:p>
            <a:fld id="{60438419-275F-EA40-AC96-45DCF861A534}" type="slidenum">
              <a:rPr lang="fr-CN" smtClean="0"/>
              <a:t>7</a:t>
            </a:fld>
            <a:endParaRPr lang="fr-CN"/>
          </a:p>
        </p:txBody>
      </p:sp>
    </p:spTree>
    <p:extLst>
      <p:ext uri="{BB962C8B-B14F-4D97-AF65-F5344CB8AC3E}">
        <p14:creationId xmlns:p14="http://schemas.microsoft.com/office/powerpoint/2010/main" val="2359063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cap="none" dirty="0">
                <a:latin typeface="Arial" panose="020B0604020202020204" pitchFamily="34" charset="0"/>
                <a:cs typeface="Arial" panose="020B0604020202020204" pitchFamily="34" charset="0"/>
              </a:rPr>
              <a:t>Notre engagement nous conduit à la </a:t>
            </a:r>
            <a:r>
              <a:rPr lang="fr-CN" sz="1200" b="1" cap="none" dirty="0">
                <a:latin typeface="Arial" panose="020B0604020202020204" pitchFamily="34" charset="0"/>
                <a:cs typeface="Arial" panose="020B0604020202020204" pitchFamily="34" charset="0"/>
              </a:rPr>
              <a:t>création de l’</a:t>
            </a:r>
            <a:r>
              <a:rPr lang="fr-FR" sz="1200" b="1" cap="none" dirty="0">
                <a:latin typeface="Arial" panose="020B0604020202020204" pitchFamily="34" charset="0"/>
                <a:cs typeface="Arial" panose="020B0604020202020204" pitchFamily="34" charset="0"/>
              </a:rPr>
              <a:t>A</a:t>
            </a:r>
            <a:r>
              <a:rPr lang="fr-CN" sz="1200" b="1" cap="none" dirty="0">
                <a:latin typeface="Arial" panose="020B0604020202020204" pitchFamily="34" charset="0"/>
                <a:cs typeface="Arial" panose="020B0604020202020204" pitchFamily="34" charset="0"/>
              </a:rPr>
              <a:t>ssociation les amis de la vie (AMIVI)</a:t>
            </a:r>
            <a:r>
              <a:rPr lang="fr-FR" sz="1200" b="1" cap="none" dirty="0">
                <a:latin typeface="Arial" panose="020B0604020202020204" pitchFamily="34" charset="0"/>
                <a:cs typeface="Arial" panose="020B0604020202020204" pitchFamily="34" charset="0"/>
              </a:rPr>
              <a:t> pour </a:t>
            </a:r>
            <a:r>
              <a:rPr lang="fr-CN" sz="1200" b="1" cap="none" dirty="0">
                <a:latin typeface="Arial" panose="020B0604020202020204" pitchFamily="34" charset="0"/>
                <a:cs typeface="Arial" panose="020B0604020202020204" pitchFamily="34" charset="0"/>
              </a:rPr>
              <a:t>nous avons renforcé notre action dans le domaine de l’insertion et de l’autonomisation.</a:t>
            </a:r>
            <a:endParaRPr lang="fr-FR" sz="1200" b="1" cap="none" dirty="0">
              <a:latin typeface="Arial" panose="020B0604020202020204" pitchFamily="34" charset="0"/>
              <a:cs typeface="Arial" panose="020B0604020202020204" pitchFamily="34" charset="0"/>
            </a:endParaRPr>
          </a:p>
          <a:p>
            <a:endParaRPr lang="fr-CN" sz="1200" b="1" cap="none" dirty="0">
              <a:latin typeface="Arial" panose="020B0604020202020204" pitchFamily="34" charset="0"/>
              <a:cs typeface="Arial" panose="020B0604020202020204" pitchFamily="34" charset="0"/>
            </a:endParaRPr>
          </a:p>
          <a:p>
            <a:r>
              <a:rPr lang="fr-CN" sz="1200" b="1" cap="none" dirty="0">
                <a:latin typeface="Arial" panose="020B0604020202020204" pitchFamily="34" charset="0"/>
                <a:cs typeface="Arial" panose="020B0604020202020204" pitchFamily="34" charset="0"/>
              </a:rPr>
              <a:t>Amivi a permis de former plusieurs personnes dans divers métiers, à travers des formations de courte durée, pratiques et adaptées.</a:t>
            </a:r>
            <a:br>
              <a:rPr lang="fr-CN" sz="1200" b="1" cap="none" dirty="0">
                <a:latin typeface="Arial" panose="020B0604020202020204" pitchFamily="34" charset="0"/>
                <a:cs typeface="Arial" panose="020B0604020202020204" pitchFamily="34" charset="0"/>
              </a:rPr>
            </a:br>
            <a:r>
              <a:rPr lang="fr-CN" sz="1200" b="1" cap="none" dirty="0">
                <a:latin typeface="Arial" panose="020B0604020202020204" pitchFamily="34" charset="0"/>
                <a:cs typeface="Arial" panose="020B0604020202020204" pitchFamily="34" charset="0"/>
              </a:rPr>
              <a:t>Ces apprentissages permettent aux bénéficiaires :</a:t>
            </a:r>
          </a:p>
          <a:p>
            <a:pPr marL="628650" lvl="1" indent="-171450">
              <a:buFont typeface="Arial" panose="020B0604020202020204" pitchFamily="34" charset="0"/>
              <a:buChar char="•"/>
            </a:pPr>
            <a:r>
              <a:rPr lang="fr-CN" sz="1200" b="1" cap="none" dirty="0">
                <a:latin typeface="Arial" panose="020B0604020202020204" pitchFamily="34" charset="0"/>
                <a:cs typeface="Arial" panose="020B0604020202020204" pitchFamily="34" charset="0"/>
              </a:rPr>
              <a:t>D’acquérir rapidement des compétences utiles ;</a:t>
            </a:r>
          </a:p>
          <a:p>
            <a:pPr marL="628650" lvl="1" indent="-171450">
              <a:buFont typeface="Arial" panose="020B0604020202020204" pitchFamily="34" charset="0"/>
              <a:buChar char="•"/>
            </a:pPr>
            <a:r>
              <a:rPr lang="fr-CN" sz="1200" b="1" cap="none" dirty="0">
                <a:latin typeface="Arial" panose="020B0604020202020204" pitchFamily="34" charset="0"/>
                <a:cs typeface="Arial" panose="020B0604020202020204" pitchFamily="34" charset="0"/>
              </a:rPr>
              <a:t>De démarrer une activité génératrice de revenus ;</a:t>
            </a:r>
          </a:p>
          <a:p>
            <a:pPr marL="628650" lvl="1" indent="-171450">
              <a:buFont typeface="Arial" panose="020B0604020202020204" pitchFamily="34" charset="0"/>
              <a:buChar char="•"/>
            </a:pPr>
            <a:r>
              <a:rPr lang="fr-CN" sz="1200" b="1" cap="none" dirty="0">
                <a:latin typeface="Arial" panose="020B0604020202020204" pitchFamily="34" charset="0"/>
                <a:cs typeface="Arial" panose="020B0604020202020204" pitchFamily="34" charset="0"/>
              </a:rPr>
              <a:t>De gagner en autonomie et en dignité.</a:t>
            </a:r>
          </a:p>
        </p:txBody>
      </p:sp>
      <p:sp>
        <p:nvSpPr>
          <p:cNvPr id="4" name="Espace réservé du numéro de diapositive 3"/>
          <p:cNvSpPr>
            <a:spLocks noGrp="1"/>
          </p:cNvSpPr>
          <p:nvPr>
            <p:ph type="sldNum" sz="quarter" idx="5"/>
          </p:nvPr>
        </p:nvSpPr>
        <p:spPr/>
        <p:txBody>
          <a:bodyPr/>
          <a:lstStyle/>
          <a:p>
            <a:fld id="{60438419-275F-EA40-AC96-45DCF861A534}" type="slidenum">
              <a:rPr lang="fr-CN" smtClean="0"/>
              <a:t>8</a:t>
            </a:fld>
            <a:endParaRPr lang="fr-CN"/>
          </a:p>
        </p:txBody>
      </p:sp>
    </p:spTree>
    <p:extLst>
      <p:ext uri="{BB962C8B-B14F-4D97-AF65-F5344CB8AC3E}">
        <p14:creationId xmlns:p14="http://schemas.microsoft.com/office/powerpoint/2010/main" val="2701457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3B372-E1B6-428B-7DE2-0A910A447C2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D38C015-43FE-5011-B41C-67387F5579B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6851BA0-0541-0D16-E6E0-7A4C5D224A00}"/>
              </a:ext>
            </a:extLst>
          </p:cNvPr>
          <p:cNvSpPr>
            <a:spLocks noGrp="1"/>
          </p:cNvSpPr>
          <p:nvPr>
            <p:ph type="body" idx="1"/>
          </p:nvPr>
        </p:nvSpPr>
        <p:spPr/>
        <p:txBody>
          <a:bodyPr/>
          <a:lstStyle/>
          <a:p>
            <a:r>
              <a:rPr lang="fr-FR" b="1" cap="none" dirty="0">
                <a:latin typeface="Arial" panose="020B0604020202020204" pitchFamily="34" charset="0"/>
                <a:cs typeface="Arial" panose="020B0604020202020204" pitchFamily="34" charset="0"/>
              </a:rPr>
              <a:t>L’association les Amis de la vie (AMIVI) se positionne comme un acteur citoyen engagé au cœur de la promotion de la paix, du vivre-ensemble et de la cohésion sociale au Burkina Faso. </a:t>
            </a:r>
          </a:p>
          <a:p>
            <a:endParaRPr lang="fr-FR" b="1" cap="none" dirty="0">
              <a:latin typeface="Arial" panose="020B0604020202020204" pitchFamily="34" charset="0"/>
              <a:cs typeface="Arial" panose="020B0604020202020204" pitchFamily="34" charset="0"/>
            </a:endParaRPr>
          </a:p>
          <a:p>
            <a:r>
              <a:rPr lang="fr-FR" b="1" cap="none" dirty="0">
                <a:latin typeface="Arial" panose="020B0604020202020204" pitchFamily="34" charset="0"/>
                <a:cs typeface="Arial" panose="020B0604020202020204" pitchFamily="34" charset="0"/>
              </a:rPr>
              <a:t>Dans un contexte national marqué par des défis sécuritaires, des tensions communautaires et une fragilisation des liens sociaux, AMIVI choisit d’agir en mettant l’humain au centre de l’action et en offrant des réponses pragmatiques et solidaires.</a:t>
            </a:r>
          </a:p>
          <a:p>
            <a:endParaRPr lang="fr-CN" b="1" cap="none" dirty="0"/>
          </a:p>
        </p:txBody>
      </p:sp>
      <p:sp>
        <p:nvSpPr>
          <p:cNvPr id="4" name="Espace réservé du numéro de diapositive 3">
            <a:extLst>
              <a:ext uri="{FF2B5EF4-FFF2-40B4-BE49-F238E27FC236}">
                <a16:creationId xmlns:a16="http://schemas.microsoft.com/office/drawing/2014/main" id="{A5C83DF2-02EF-9D76-90AC-62D7FC75ECBE}"/>
              </a:ext>
            </a:extLst>
          </p:cNvPr>
          <p:cNvSpPr>
            <a:spLocks noGrp="1"/>
          </p:cNvSpPr>
          <p:nvPr>
            <p:ph type="sldNum" sz="quarter" idx="5"/>
          </p:nvPr>
        </p:nvSpPr>
        <p:spPr/>
        <p:txBody>
          <a:bodyPr/>
          <a:lstStyle/>
          <a:p>
            <a:fld id="{60438419-275F-EA40-AC96-45DCF861A534}" type="slidenum">
              <a:rPr lang="fr-CN" smtClean="0"/>
              <a:t>9</a:t>
            </a:fld>
            <a:endParaRPr lang="fr-CN"/>
          </a:p>
        </p:txBody>
      </p:sp>
    </p:spTree>
    <p:extLst>
      <p:ext uri="{BB962C8B-B14F-4D97-AF65-F5344CB8AC3E}">
        <p14:creationId xmlns:p14="http://schemas.microsoft.com/office/powerpoint/2010/main" val="14632967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fr-FR"/>
          </a:p>
        </p:txBody>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fr-FR"/>
              <a:t>Modifiez le style du titre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2">
                    <a:lumMod val="50000"/>
                  </a:schemeClr>
                </a:solidFill>
              </a:defRPr>
            </a:lvl1pPr>
          </a:lstStyle>
          <a:p>
            <a:fld id="{F7AFFB9B-9FB8-469E-96F9-4D32314110B6}" type="datetimeFigureOut">
              <a:rPr lang="en-US" smtClean="0"/>
              <a:t>12/12/2025</a:t>
            </a:fld>
            <a:endParaRPr lang="en-US" dirty="0"/>
          </a:p>
        </p:txBody>
      </p:sp>
      <p:sp>
        <p:nvSpPr>
          <p:cNvPr id="5" name="Footer Placeholder 4"/>
          <p:cNvSpPr>
            <a:spLocks noGrp="1"/>
          </p:cNvSpPr>
          <p:nvPr>
            <p:ph type="ftr" sz="quarter" idx="11"/>
          </p:nvPr>
        </p:nvSpPr>
        <p:spPr>
          <a:xfrm rot="21420000">
            <a:off x="-9144" y="4882896"/>
            <a:ext cx="4050792" cy="1197864"/>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smtClean="0"/>
              <a:pPr/>
              <a:t>‹N°›</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fr-FR"/>
          </a:p>
        </p:txBody>
      </p:sp>
    </p:spTree>
    <p:extLst>
      <p:ext uri="{BB962C8B-B14F-4D97-AF65-F5344CB8AC3E}">
        <p14:creationId xmlns:p14="http://schemas.microsoft.com/office/powerpoint/2010/main" val="1932503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341D2AC3-6A0B-4169-B1EA-E3AE8B351BDD}" type="datetimeFigureOut">
              <a:rPr lang="en-US" smtClean="0"/>
              <a:t>12/12/2025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20772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fr-FR"/>
              <a:t>Modifiez le style du titre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DD4B9363-8B87-41B7-9F8E-64519CBB8F34}" type="datetimeFigureOut">
              <a:rPr lang="en-US" smtClean="0"/>
              <a:t>12/12/2025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113549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fr-FR"/>
              <a:t>Modifiez le style du titre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EAEF5746-5284-4951-9F37-7AE924EDBCB7}" type="datetimeFigureOut">
              <a:rPr lang="en-US" smtClean="0"/>
              <a:t>12/12/2025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694522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fr-FR"/>
              <a:t>Modifiez le style du titre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02398B29-7265-4A65-A2A4-6703C057B7C1}" type="datetimeFigureOut">
              <a:rPr lang="en-US" smtClean="0"/>
              <a:t>12/12/2025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935255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fr-FR"/>
              <a:t>Modifiez le style du titre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28FBA082-94DF-4C4B-A041-6624924AB0A8}" type="datetimeFigureOut">
              <a:rPr lang="en-US" smtClean="0"/>
              <a:t>12/12/2025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143797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fr-FR"/>
              <a:t>Modifiez le style du titre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B27686C4-3AB5-4E0C-86CA-FB108C350AA9}" type="datetimeFigureOut">
              <a:rPr lang="en-US" smtClean="0"/>
              <a:t>12/12/2025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276484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fr-FR"/>
              <a:t>Modifiez le style du titre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smtClean="0"/>
              <a:t>12/12/2025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618514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fr-FR"/>
              <a:t>Modifiez le style du titre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smtClean="0"/>
              <a:t>12/12/2025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8091203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cSld name="1_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AFF06221-1620-4E86-AD47-C822676FCB3B}" type="datetimeFigureOut">
              <a:rPr lang="fr-FR" smtClean="0"/>
              <a:t>12/12/2025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B49343C-C1E6-4C5A-AFEC-A9B19E2C1750}" type="slidenum">
              <a:rPr lang="fr-FR" smtClean="0"/>
              <a:t>‹N°›</a:t>
            </a:fld>
            <a:endParaRPr lang="fr-FR"/>
          </a:p>
        </p:txBody>
      </p:sp>
    </p:spTree>
    <p:extLst>
      <p:ext uri="{BB962C8B-B14F-4D97-AF65-F5344CB8AC3E}">
        <p14:creationId xmlns:p14="http://schemas.microsoft.com/office/powerpoint/2010/main" val="2596667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smtClean="0"/>
              <a:t>12/12/2025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036717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fr-FR"/>
              <a:t>Modifiez le style du titre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0F7F47CF-67C9-420C-80A5-E2069FF0C2DF}" type="datetimeFigureOut">
              <a:rPr lang="en-US" smtClean="0"/>
              <a:t>12/12/2025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119931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fr-FR"/>
              <a:t>Modifiez le style du titre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smtClean="0"/>
              <a:t>12/12/2025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164734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fr-FR"/>
              <a:t>Modifiez le style du titre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2" name="Content Placeholder 3"/>
          <p:cNvSpPr>
            <a:spLocks noGrp="1"/>
          </p:cNvSpPr>
          <p:nvPr>
            <p:ph sz="quarter" idx="13"/>
          </p:nvPr>
        </p:nvSpPr>
        <p:spPr>
          <a:xfrm>
            <a:off x="685802" y="2861733"/>
            <a:ext cx="5088712" cy="2512852"/>
          </a:xfrm>
        </p:spPr>
        <p:txBody>
          <a:bodyPr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3" name="Content Placeholder 5"/>
          <p:cNvSpPr>
            <a:spLocks noGrp="1"/>
          </p:cNvSpPr>
          <p:nvPr>
            <p:ph sz="quarter" idx="14"/>
          </p:nvPr>
        </p:nvSpPr>
        <p:spPr>
          <a:xfrm>
            <a:off x="5993969" y="2861733"/>
            <a:ext cx="5088713" cy="2512852"/>
          </a:xfrm>
        </p:spPr>
        <p:txBody>
          <a:bodyPr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smtClean="0"/>
              <a:t>12/12/2025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315431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smtClean="0"/>
              <a:t>12/12/2025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311009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smtClean="0"/>
              <a:t>12/12/2025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836004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fr-FR"/>
              <a:t>Modifiez le style du titre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50C3BFE2-83B7-4B0A-B9D3-AB28331082B3}" type="datetimeFigureOut">
              <a:rPr lang="en-US" smtClean="0"/>
              <a:t>12/12/2025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596033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fr-FR"/>
              <a:t>Modifiez le style du titre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2EF78E3-FDA3-4D28-AAA2-0B81F349A39D}" type="datetimeFigureOut">
              <a:rPr lang="en-US" smtClean="0"/>
              <a:t>12/12/2025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653430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fr-FR"/>
            </a:p>
          </p:txBody>
        </p:sp>
        <p:sp>
          <p:nvSpPr>
            <p:cNvPr id="13" name="Rectangle 12"/>
            <p:cNvSpPr/>
            <p:nvPr/>
          </p:nvSpPr>
          <p:spPr>
            <a:xfrm>
              <a:off x="1" y="5600215"/>
              <a:ext cx="11706512" cy="780581"/>
            </a:xfrm>
            <a:prstGeom prst="rect">
              <a:avLst/>
            </a:pr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fr-FR"/>
            </a:p>
          </p:txBody>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2">
                    <a:lumMod val="50000"/>
                  </a:schemeClr>
                </a:solidFill>
              </a:defRPr>
            </a:lvl1pPr>
          </a:lstStyle>
          <a:p>
            <a:fld id="{C35BB1C6-BF8F-4481-8AB2-603A1C8A906A}" type="datetimeFigureOut">
              <a:rPr lang="en-US" smtClean="0"/>
              <a:t>12/12/2025</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2">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2">
                    <a:lumMod val="50000"/>
                  </a:schemeClr>
                </a:solidFill>
              </a:defRPr>
            </a:lvl1p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203974888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DE89C1-E017-F834-C147-85679F5D92C6}"/>
              </a:ext>
            </a:extLst>
          </p:cNvPr>
          <p:cNvSpPr>
            <a:spLocks noGrp="1"/>
          </p:cNvSpPr>
          <p:nvPr>
            <p:ph type="ctrTitle"/>
          </p:nvPr>
        </p:nvSpPr>
        <p:spPr>
          <a:xfrm rot="21420000">
            <a:off x="195005" y="687822"/>
            <a:ext cx="10692478" cy="2284256"/>
          </a:xfrm>
        </p:spPr>
        <p:txBody>
          <a:bodyPr>
            <a:normAutofit fontScale="90000"/>
          </a:bodyPr>
          <a:lstStyle/>
          <a:p>
            <a:pPr algn="ctr"/>
            <a:r>
              <a:rPr lang="fr-FR" sz="5400" b="1" cap="none" noProof="0" dirty="0">
                <a:solidFill>
                  <a:schemeClr val="tx1"/>
                </a:solidFill>
                <a:latin typeface="Arial" panose="020B0604020202020204" pitchFamily="34" charset="0"/>
                <a:cs typeface="Arial" panose="020B0604020202020204" pitchFamily="34" charset="0"/>
              </a:rPr>
              <a:t>Thème</a:t>
            </a:r>
            <a:r>
              <a:rPr lang="en-US" sz="5400" b="1" cap="none" dirty="0">
                <a:solidFill>
                  <a:schemeClr val="tx1"/>
                </a:solidFill>
                <a:latin typeface="Arial" panose="020B0604020202020204" pitchFamily="34" charset="0"/>
                <a:cs typeface="Arial" panose="020B0604020202020204" pitchFamily="34" charset="0"/>
              </a:rPr>
              <a:t>: </a:t>
            </a:r>
            <a:br>
              <a:rPr lang="en-US" sz="5400" b="1" cap="none" dirty="0">
                <a:solidFill>
                  <a:srgbClr val="47725B"/>
                </a:solidFill>
                <a:latin typeface="Arial" panose="020B0604020202020204" pitchFamily="34" charset="0"/>
                <a:cs typeface="Arial" panose="020B0604020202020204" pitchFamily="34" charset="0"/>
              </a:rPr>
            </a:br>
            <a:r>
              <a:rPr lang="en-US" sz="5400" b="1" cap="none" dirty="0">
                <a:solidFill>
                  <a:srgbClr val="008636"/>
                </a:solidFill>
                <a:latin typeface="Arial" panose="020B0604020202020204" pitchFamily="34" charset="0"/>
                <a:cs typeface="Arial" panose="020B0604020202020204" pitchFamily="34" charset="0"/>
              </a:rPr>
              <a:t>« Le Travail, le Dialogue et </a:t>
            </a:r>
            <a:r>
              <a:rPr lang="en-US" sz="5400" b="1" cap="none" dirty="0" err="1">
                <a:solidFill>
                  <a:srgbClr val="008636"/>
                </a:solidFill>
                <a:latin typeface="Arial" panose="020B0604020202020204" pitchFamily="34" charset="0"/>
                <a:cs typeface="Arial" panose="020B0604020202020204" pitchFamily="34" charset="0"/>
              </a:rPr>
              <a:t>l’insertion</a:t>
            </a:r>
            <a:r>
              <a:rPr lang="en-US" sz="5400" b="1" cap="none" dirty="0">
                <a:solidFill>
                  <a:srgbClr val="008636"/>
                </a:solidFill>
                <a:latin typeface="Arial" panose="020B0604020202020204" pitchFamily="34" charset="0"/>
                <a:cs typeface="Arial" panose="020B0604020202020204" pitchFamily="34" charset="0"/>
              </a:rPr>
              <a:t> au service de la Paix »</a:t>
            </a:r>
            <a:r>
              <a:rPr lang="en-US" sz="5400" cap="none" dirty="0">
                <a:solidFill>
                  <a:srgbClr val="008636"/>
                </a:solidFill>
                <a:latin typeface="Arial" panose="020B0604020202020204" pitchFamily="34" charset="0"/>
                <a:cs typeface="Arial" panose="020B0604020202020204" pitchFamily="34" charset="0"/>
              </a:rPr>
              <a:t> </a:t>
            </a:r>
          </a:p>
        </p:txBody>
      </p:sp>
      <p:sp>
        <p:nvSpPr>
          <p:cNvPr id="3" name="Sous-titre 2">
            <a:extLst>
              <a:ext uri="{FF2B5EF4-FFF2-40B4-BE49-F238E27FC236}">
                <a16:creationId xmlns:a16="http://schemas.microsoft.com/office/drawing/2014/main" id="{61A27436-B9E2-E8B0-2D00-141B8016CD3D}"/>
              </a:ext>
            </a:extLst>
          </p:cNvPr>
          <p:cNvSpPr>
            <a:spLocks noGrp="1"/>
          </p:cNvSpPr>
          <p:nvPr>
            <p:ph type="subTitle" idx="1"/>
          </p:nvPr>
        </p:nvSpPr>
        <p:spPr>
          <a:xfrm rot="21420000">
            <a:off x="663651" y="3256751"/>
            <a:ext cx="9755187" cy="937854"/>
          </a:xfrm>
        </p:spPr>
        <p:txBody>
          <a:bodyPr/>
          <a:lstStyle/>
          <a:p>
            <a:pPr algn="ctr"/>
            <a:r>
              <a:rPr lang="en-US" sz="2000" b="1" i="1" cap="none" dirty="0">
                <a:solidFill>
                  <a:schemeClr val="tx1"/>
                </a:solidFill>
                <a:latin typeface="Arial" panose="020B0604020202020204" pitchFamily="34" charset="0"/>
                <a:ea typeface="Brush Script MT" panose="03060802040406070304" pitchFamily="66" charset="-122"/>
                <a:cs typeface="Arial" panose="020B0604020202020204" pitchFamily="34" charset="0"/>
              </a:rPr>
              <a:t>Alphonse TAPSOBA/ Burkina Faso</a:t>
            </a:r>
          </a:p>
          <a:p>
            <a:pPr algn="ctr"/>
            <a:r>
              <a:rPr lang="en-US" sz="2000" b="1" i="1" cap="none" dirty="0">
                <a:solidFill>
                  <a:schemeClr val="tx1"/>
                </a:solidFill>
                <a:latin typeface="Arial" panose="020B0604020202020204" pitchFamily="34" charset="0"/>
                <a:ea typeface="Brush Script MT" panose="03060802040406070304" pitchFamily="66" charset="-122"/>
                <a:cs typeface="Arial" panose="020B0604020202020204" pitchFamily="34" charset="0"/>
              </a:rPr>
              <a:t>UMEC/ WUCT</a:t>
            </a:r>
          </a:p>
          <a:p>
            <a:endParaRPr lang="en-US" b="1" i="1" cap="none" dirty="0">
              <a:solidFill>
                <a:schemeClr val="tx1"/>
              </a:solidFill>
              <a:latin typeface="Arial" panose="020B0604020202020204" pitchFamily="34" charset="0"/>
              <a:ea typeface="Brush Script MT" panose="03060802040406070304" pitchFamily="66" charset="-122"/>
              <a:cs typeface="Arial" panose="020B0604020202020204" pitchFamily="34" charset="0"/>
            </a:endParaRPr>
          </a:p>
          <a:p>
            <a:endParaRPr lang="en-US" b="1" i="1" cap="none" dirty="0">
              <a:solidFill>
                <a:schemeClr val="tx1"/>
              </a:solidFill>
              <a:latin typeface="Arial" panose="020B0604020202020204" pitchFamily="34" charset="0"/>
              <a:ea typeface="Brush Script MT" panose="03060802040406070304" pitchFamily="66" charset="-122"/>
              <a:cs typeface="Arial" panose="020B0604020202020204" pitchFamily="34" charset="0"/>
            </a:endParaRPr>
          </a:p>
          <a:p>
            <a:endParaRPr lang="en-US" b="1" dirty="0"/>
          </a:p>
        </p:txBody>
      </p:sp>
      <p:pic>
        <p:nvPicPr>
          <p:cNvPr id="4" name="Image 3" descr="Une image contenant capture d’écran&#10;&#10;Le contenu généré par l’IA peut être incorrect.">
            <a:extLst>
              <a:ext uri="{FF2B5EF4-FFF2-40B4-BE49-F238E27FC236}">
                <a16:creationId xmlns:a16="http://schemas.microsoft.com/office/drawing/2014/main" id="{2F62DD35-4A32-01A9-7C0A-698BB3ED446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3647" y="3725678"/>
            <a:ext cx="11555182" cy="2941822"/>
          </a:xfrm>
          <a:prstGeom prst="rect">
            <a:avLst/>
          </a:prstGeom>
        </p:spPr>
      </p:pic>
      <p:sp>
        <p:nvSpPr>
          <p:cNvPr id="6" name="Triangle rectangle 5">
            <a:extLst>
              <a:ext uri="{FF2B5EF4-FFF2-40B4-BE49-F238E27FC236}">
                <a16:creationId xmlns:a16="http://schemas.microsoft.com/office/drawing/2014/main" id="{74157AFA-0234-DD75-E990-D9CEC802F067}"/>
              </a:ext>
            </a:extLst>
          </p:cNvPr>
          <p:cNvSpPr/>
          <p:nvPr/>
        </p:nvSpPr>
        <p:spPr>
          <a:xfrm flipV="1">
            <a:off x="0" y="0"/>
            <a:ext cx="8712679" cy="511899"/>
          </a:xfrm>
          <a:prstGeom prst="rtTriangle">
            <a:avLst/>
          </a:prstGeom>
          <a:solidFill>
            <a:srgbClr val="008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83921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408A0-60BF-6B1C-4900-4AF647F44B9F}"/>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FC441E5F-4E00-2839-7AFB-16C2C851C7EA}"/>
              </a:ext>
            </a:extLst>
          </p:cNvPr>
          <p:cNvSpPr>
            <a:spLocks noGrp="1"/>
          </p:cNvSpPr>
          <p:nvPr>
            <p:ph type="body" sz="half" idx="2"/>
          </p:nvPr>
        </p:nvSpPr>
        <p:spPr>
          <a:xfrm>
            <a:off x="138305" y="1574799"/>
            <a:ext cx="5957695" cy="3805584"/>
          </a:xfrm>
        </p:spPr>
        <p:txBody>
          <a:bodyPr>
            <a:noAutofit/>
          </a:bodyPr>
          <a:lstStyle/>
          <a:p>
            <a:pPr marL="171450" indent="-171450" algn="just">
              <a:lnSpc>
                <a:spcPct val="150000"/>
              </a:lnSpc>
              <a:buFont typeface="Wingdings" panose="05000000000000000000" pitchFamily="2" charset="2"/>
              <a:buChar char="q"/>
            </a:pPr>
            <a:r>
              <a:rPr lang="fr-FR" sz="1900" b="1" cap="none" dirty="0">
                <a:latin typeface="Arial" panose="020B0604020202020204" pitchFamily="34" charset="0"/>
                <a:cs typeface="Arial" panose="020B0604020202020204" pitchFamily="34" charset="0"/>
              </a:rPr>
              <a:t> L’AMIVI: </a:t>
            </a:r>
            <a:r>
              <a:rPr lang="fr-FR" sz="1900" cap="none" dirty="0">
                <a:latin typeface="Arial" panose="020B0604020202020204" pitchFamily="34" charset="0"/>
                <a:cs typeface="Arial" panose="020B0604020202020204" pitchFamily="34" charset="0"/>
              </a:rPr>
              <a:t>un mouvement de proximité pour la paix en communauté </a:t>
            </a:r>
          </a:p>
          <a:p>
            <a:pPr marL="171450" indent="-171450" algn="just">
              <a:lnSpc>
                <a:spcPct val="150000"/>
              </a:lnSpc>
              <a:buFont typeface="Wingdings" panose="05000000000000000000" pitchFamily="2" charset="2"/>
              <a:buChar char="q"/>
            </a:pPr>
            <a:r>
              <a:rPr lang="fr-FR" sz="1900" b="1" cap="none" dirty="0">
                <a:latin typeface="Arial" panose="020B0604020202020204" pitchFamily="34" charset="0"/>
                <a:cs typeface="Arial" panose="020B0604020202020204" pitchFamily="34" charset="0"/>
              </a:rPr>
              <a:t>Devise de l’</a:t>
            </a:r>
            <a:r>
              <a:rPr lang="fr-CN" sz="1900" b="1" cap="none" dirty="0">
                <a:latin typeface="Arial" panose="020B0604020202020204" pitchFamily="34" charset="0"/>
                <a:cs typeface="Arial" panose="020B0604020202020204" pitchFamily="34" charset="0"/>
              </a:rPr>
              <a:t>AMIVI</a:t>
            </a:r>
            <a:r>
              <a:rPr lang="fr-FR" sz="1900" b="1" cap="none" dirty="0">
                <a:latin typeface="Arial" panose="020B0604020202020204" pitchFamily="34" charset="0"/>
                <a:cs typeface="Arial" panose="020B0604020202020204" pitchFamily="34" charset="0"/>
              </a:rPr>
              <a:t> :</a:t>
            </a:r>
            <a:r>
              <a:rPr lang="fr-CN" sz="1900" b="1" cap="none" dirty="0">
                <a:latin typeface="Arial" panose="020B0604020202020204" pitchFamily="34" charset="0"/>
                <a:cs typeface="Arial" panose="020B0604020202020204" pitchFamily="34" charset="0"/>
              </a:rPr>
              <a:t> </a:t>
            </a:r>
            <a:r>
              <a:rPr lang="fr-FR" sz="1900" i="1" cap="none" dirty="0">
                <a:latin typeface="Arial" panose="020B0604020202020204" pitchFamily="34" charset="0"/>
                <a:cs typeface="Arial" panose="020B0604020202020204" pitchFamily="34" charset="0"/>
              </a:rPr>
              <a:t>Unir les cœurs, bâtir les vies</a:t>
            </a:r>
          </a:p>
          <a:p>
            <a:pPr marL="742950" lvl="1" indent="-285750" algn="just">
              <a:lnSpc>
                <a:spcPct val="150000"/>
              </a:lnSpc>
              <a:buFont typeface="Arial" panose="020B0604020202020204" pitchFamily="34" charset="0"/>
              <a:buChar char="•"/>
            </a:pPr>
            <a:r>
              <a:rPr lang="fr-FR" sz="1900" cap="none" dirty="0">
                <a:latin typeface="Arial" panose="020B0604020202020204" pitchFamily="34" charset="0"/>
                <a:cs typeface="Arial" panose="020B0604020202020204" pitchFamily="34" charset="0"/>
              </a:rPr>
              <a:t>socle de son engagement pour la paix</a:t>
            </a:r>
          </a:p>
          <a:p>
            <a:pPr marL="742950" lvl="1" indent="-285750" algn="just">
              <a:lnSpc>
                <a:spcPct val="150000"/>
              </a:lnSpc>
              <a:buFont typeface="Arial" panose="020B0604020202020204" pitchFamily="34" charset="0"/>
              <a:buChar char="•"/>
            </a:pPr>
            <a:r>
              <a:rPr lang="fr-FR" sz="1900" cap="none" dirty="0">
                <a:latin typeface="Arial" panose="020B0604020202020204" pitchFamily="34" charset="0"/>
                <a:cs typeface="Arial" panose="020B0604020202020204" pitchFamily="34" charset="0"/>
              </a:rPr>
              <a:t>Affirmation de la dignité de chaque personne</a:t>
            </a:r>
          </a:p>
        </p:txBody>
      </p:sp>
      <p:pic>
        <p:nvPicPr>
          <p:cNvPr id="10" name="Espace réservé du contenu 9">
            <a:extLst>
              <a:ext uri="{FF2B5EF4-FFF2-40B4-BE49-F238E27FC236}">
                <a16:creationId xmlns:a16="http://schemas.microsoft.com/office/drawing/2014/main" id="{AB4381EF-8207-8744-FFA5-65CF12508CFC}"/>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6096000" y="1668193"/>
            <a:ext cx="5588000" cy="3615008"/>
          </a:xfrm>
          <a:ln w="38100">
            <a:solidFill>
              <a:srgbClr val="FFFF00"/>
            </a:solidFill>
          </a:ln>
        </p:spPr>
      </p:pic>
      <p:sp>
        <p:nvSpPr>
          <p:cNvPr id="11" name="Titre 1">
            <a:extLst>
              <a:ext uri="{FF2B5EF4-FFF2-40B4-BE49-F238E27FC236}">
                <a16:creationId xmlns:a16="http://schemas.microsoft.com/office/drawing/2014/main" id="{23D602D4-96A5-D9C4-E9F1-96803B8A7956}"/>
              </a:ext>
            </a:extLst>
          </p:cNvPr>
          <p:cNvSpPr>
            <a:spLocks noGrp="1"/>
          </p:cNvSpPr>
          <p:nvPr>
            <p:ph type="title"/>
          </p:nvPr>
        </p:nvSpPr>
        <p:spPr>
          <a:xfrm>
            <a:off x="308696" y="910936"/>
            <a:ext cx="5787304" cy="558876"/>
          </a:xfrm>
        </p:spPr>
        <p:txBody>
          <a:bodyPr>
            <a:noAutofit/>
          </a:bodyPr>
          <a:lstStyle/>
          <a:p>
            <a:pPr algn="ctr"/>
            <a:r>
              <a:rPr lang="fr-FR" sz="2000" b="1" cap="none" dirty="0">
                <a:solidFill>
                  <a:srgbClr val="008636"/>
                </a:solidFill>
                <a:latin typeface="Arial" panose="020B0604020202020204" pitchFamily="34" charset="0"/>
                <a:cs typeface="Arial" panose="020B0604020202020204" pitchFamily="34" charset="0"/>
              </a:rPr>
              <a:t>3. AMIVI pour l’insertion professionnelle </a:t>
            </a:r>
            <a:br>
              <a:rPr lang="fr-FR" sz="2000" b="1" cap="none" dirty="0">
                <a:solidFill>
                  <a:srgbClr val="008636"/>
                </a:solidFill>
                <a:latin typeface="Arial" panose="020B0604020202020204" pitchFamily="34" charset="0"/>
                <a:cs typeface="Arial" panose="020B0604020202020204" pitchFamily="34" charset="0"/>
              </a:rPr>
            </a:br>
            <a:r>
              <a:rPr lang="fr-FR" sz="2000" b="1" cap="none" dirty="0">
                <a:solidFill>
                  <a:srgbClr val="008636"/>
                </a:solidFill>
                <a:latin typeface="Arial" panose="020B0604020202020204" pitchFamily="34" charset="0"/>
                <a:cs typeface="Arial" panose="020B0604020202020204" pitchFamily="34" charset="0"/>
              </a:rPr>
              <a:t>et l’autonomisation 3/7</a:t>
            </a:r>
            <a:endParaRPr lang="fr-CN" sz="2000" dirty="0">
              <a:solidFill>
                <a:srgbClr val="008636"/>
              </a:solidFill>
            </a:endParaRPr>
          </a:p>
        </p:txBody>
      </p:sp>
      <p:sp>
        <p:nvSpPr>
          <p:cNvPr id="2" name="Rectangle 1">
            <a:extLst>
              <a:ext uri="{FF2B5EF4-FFF2-40B4-BE49-F238E27FC236}">
                <a16:creationId xmlns:a16="http://schemas.microsoft.com/office/drawing/2014/main" id="{E4BDC8E1-7B6D-BD27-F13C-B342D7953649}"/>
              </a:ext>
            </a:extLst>
          </p:cNvPr>
          <p:cNvSpPr/>
          <p:nvPr/>
        </p:nvSpPr>
        <p:spPr>
          <a:xfrm>
            <a:off x="0" y="5578763"/>
            <a:ext cx="11781183" cy="993356"/>
          </a:xfrm>
          <a:prstGeom prst="rect">
            <a:avLst/>
          </a:prstGeom>
          <a:solidFill>
            <a:srgbClr val="008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N"/>
          </a:p>
        </p:txBody>
      </p:sp>
    </p:spTree>
    <p:extLst>
      <p:ext uri="{BB962C8B-B14F-4D97-AF65-F5344CB8AC3E}">
        <p14:creationId xmlns:p14="http://schemas.microsoft.com/office/powerpoint/2010/main" val="28782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89785-04CA-1F63-D8CF-0D7B4A27E574}"/>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787484D2-C3C1-C8FA-BDEA-9161CE2A301D}"/>
              </a:ext>
            </a:extLst>
          </p:cNvPr>
          <p:cNvSpPr>
            <a:spLocks noGrp="1"/>
          </p:cNvSpPr>
          <p:nvPr>
            <p:ph type="body" sz="half" idx="2"/>
          </p:nvPr>
        </p:nvSpPr>
        <p:spPr>
          <a:xfrm>
            <a:off x="75688" y="1403217"/>
            <a:ext cx="6020312" cy="4050967"/>
          </a:xfrm>
        </p:spPr>
        <p:txBody>
          <a:bodyPr>
            <a:normAutofit/>
          </a:bodyPr>
          <a:lstStyle/>
          <a:p>
            <a:pPr marL="285750" indent="-285750">
              <a:buFont typeface="Wingdings" panose="05000000000000000000" pitchFamily="2" charset="2"/>
              <a:buChar char="q"/>
            </a:pPr>
            <a:r>
              <a:rPr lang="fr-FR" sz="1800" b="1" cap="none" dirty="0">
                <a:latin typeface="Arial" panose="020B0604020202020204" pitchFamily="34" charset="0"/>
                <a:cs typeface="Arial" panose="020B0604020202020204" pitchFamily="34" charset="0"/>
              </a:rPr>
              <a:t>Principe simple: une personne économiquement autonome est une personne socialement apaisée.</a:t>
            </a:r>
          </a:p>
          <a:p>
            <a:pPr marL="285750" indent="-285750">
              <a:buFont typeface="Wingdings" panose="05000000000000000000" pitchFamily="2" charset="2"/>
              <a:buChar char="q"/>
            </a:pPr>
            <a:r>
              <a:rPr lang="fr-CN" sz="1800" b="1" cap="none" dirty="0">
                <a:latin typeface="Arial" panose="020B0604020202020204" pitchFamily="34" charset="0"/>
                <a:cs typeface="Arial" panose="020B0604020202020204" pitchFamily="34" charset="0"/>
              </a:rPr>
              <a:t>L</a:t>
            </a:r>
            <a:r>
              <a:rPr lang="fr-FR" sz="1800" b="1" cap="none" dirty="0">
                <a:latin typeface="Arial" panose="020B0604020202020204" pitchFamily="34" charset="0"/>
                <a:cs typeface="Arial" panose="020B0604020202020204" pitchFamily="34" charset="0"/>
              </a:rPr>
              <a:t>’AMIVI investit dans : </a:t>
            </a:r>
          </a:p>
          <a:p>
            <a:pPr lvl="1">
              <a:buFont typeface="Arial" panose="020B0604020202020204" pitchFamily="34" charset="0"/>
              <a:buChar char="•"/>
            </a:pPr>
            <a:r>
              <a:rPr lang="fr-FR" sz="1800" b="1" cap="none" dirty="0">
                <a:latin typeface="Arial" panose="020B0604020202020204" pitchFamily="34" charset="0"/>
                <a:cs typeface="Arial" panose="020B0604020202020204" pitchFamily="34" charset="0"/>
              </a:rPr>
              <a:t> la formation professionnelle des jeunes et des femmes</a:t>
            </a:r>
          </a:p>
          <a:p>
            <a:pPr lvl="1">
              <a:buFont typeface="Arial" panose="020B0604020202020204" pitchFamily="34" charset="0"/>
              <a:buChar char="•"/>
            </a:pPr>
            <a:r>
              <a:rPr lang="fr-FR" sz="1800" b="1" cap="none" dirty="0">
                <a:latin typeface="Arial" panose="020B0604020202020204" pitchFamily="34" charset="0"/>
                <a:cs typeface="Arial" panose="020B0604020202020204" pitchFamily="34" charset="0"/>
              </a:rPr>
              <a:t> des appuis en matériels pour faciliter leur insertion économique</a:t>
            </a:r>
          </a:p>
          <a:p>
            <a:pPr lvl="1">
              <a:buFont typeface="Arial" panose="020B0604020202020204" pitchFamily="34" charset="0"/>
              <a:buChar char="•"/>
            </a:pPr>
            <a:r>
              <a:rPr lang="fr-FR" sz="1800" b="1" cap="none" dirty="0">
                <a:latin typeface="Arial" panose="020B0604020202020204" pitchFamily="34" charset="0"/>
                <a:cs typeface="Arial" panose="020B0604020202020204" pitchFamily="34" charset="0"/>
              </a:rPr>
              <a:t> l’accompagnement et le suivi pour la création durable d’activités génératrices de revenus.</a:t>
            </a:r>
          </a:p>
        </p:txBody>
      </p:sp>
      <p:sp>
        <p:nvSpPr>
          <p:cNvPr id="11" name="Titre 1">
            <a:extLst>
              <a:ext uri="{FF2B5EF4-FFF2-40B4-BE49-F238E27FC236}">
                <a16:creationId xmlns:a16="http://schemas.microsoft.com/office/drawing/2014/main" id="{B5B2DEDC-6AA6-E600-7607-639763BEF267}"/>
              </a:ext>
            </a:extLst>
          </p:cNvPr>
          <p:cNvSpPr>
            <a:spLocks noGrp="1"/>
          </p:cNvSpPr>
          <p:nvPr>
            <p:ph type="title"/>
          </p:nvPr>
        </p:nvSpPr>
        <p:spPr>
          <a:xfrm>
            <a:off x="241857" y="844342"/>
            <a:ext cx="6247843" cy="558876"/>
          </a:xfrm>
        </p:spPr>
        <p:txBody>
          <a:bodyPr>
            <a:noAutofit/>
          </a:bodyPr>
          <a:lstStyle/>
          <a:p>
            <a:r>
              <a:rPr lang="fr-FR" sz="2000" b="1" cap="none" dirty="0">
                <a:solidFill>
                  <a:srgbClr val="008636"/>
                </a:solidFill>
                <a:latin typeface="Arial" panose="020B0604020202020204" pitchFamily="34" charset="0"/>
                <a:cs typeface="Arial" panose="020B0604020202020204" pitchFamily="34" charset="0"/>
              </a:rPr>
              <a:t>3. AMIVI pour l’insertion professionnelle </a:t>
            </a:r>
            <a:br>
              <a:rPr lang="fr-FR" sz="2000" b="1" cap="none" dirty="0">
                <a:solidFill>
                  <a:srgbClr val="008636"/>
                </a:solidFill>
                <a:latin typeface="Arial" panose="020B0604020202020204" pitchFamily="34" charset="0"/>
                <a:cs typeface="Arial" panose="020B0604020202020204" pitchFamily="34" charset="0"/>
              </a:rPr>
            </a:br>
            <a:r>
              <a:rPr lang="fr-FR" sz="2000" b="1" cap="none" dirty="0">
                <a:solidFill>
                  <a:srgbClr val="008636"/>
                </a:solidFill>
                <a:latin typeface="Arial" panose="020B0604020202020204" pitchFamily="34" charset="0"/>
                <a:cs typeface="Arial" panose="020B0604020202020204" pitchFamily="34" charset="0"/>
              </a:rPr>
              <a:t>et l’autonomisation 4/7</a:t>
            </a:r>
            <a:endParaRPr lang="fr-CN" sz="2000" dirty="0">
              <a:solidFill>
                <a:srgbClr val="008636"/>
              </a:solidFill>
            </a:endParaRPr>
          </a:p>
        </p:txBody>
      </p:sp>
      <p:pic>
        <p:nvPicPr>
          <p:cNvPr id="2" name="Espace réservé du contenu 9">
            <a:extLst>
              <a:ext uri="{FF2B5EF4-FFF2-40B4-BE49-F238E27FC236}">
                <a16:creationId xmlns:a16="http://schemas.microsoft.com/office/drawing/2014/main" id="{35A09437-C536-56BA-95D1-AC014826125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096000" y="1579256"/>
            <a:ext cx="5548332" cy="3698888"/>
          </a:xfrm>
          <a:prstGeom prst="rect">
            <a:avLst/>
          </a:prstGeom>
          <a:ln w="38100">
            <a:solidFill>
              <a:srgbClr val="FFFF00"/>
            </a:solidFill>
          </a:ln>
        </p:spPr>
      </p:pic>
      <p:sp>
        <p:nvSpPr>
          <p:cNvPr id="3" name="Rectangle 2">
            <a:extLst>
              <a:ext uri="{FF2B5EF4-FFF2-40B4-BE49-F238E27FC236}">
                <a16:creationId xmlns:a16="http://schemas.microsoft.com/office/drawing/2014/main" id="{407331FA-15E4-E5FD-ECF9-49666CFEAC29}"/>
              </a:ext>
            </a:extLst>
          </p:cNvPr>
          <p:cNvSpPr/>
          <p:nvPr/>
        </p:nvSpPr>
        <p:spPr>
          <a:xfrm>
            <a:off x="0" y="5578763"/>
            <a:ext cx="11851218" cy="993356"/>
          </a:xfrm>
          <a:prstGeom prst="rect">
            <a:avLst/>
          </a:prstGeom>
          <a:solidFill>
            <a:srgbClr val="008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N"/>
          </a:p>
        </p:txBody>
      </p:sp>
    </p:spTree>
    <p:extLst>
      <p:ext uri="{BB962C8B-B14F-4D97-AF65-F5344CB8AC3E}">
        <p14:creationId xmlns:p14="http://schemas.microsoft.com/office/powerpoint/2010/main" val="3295815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A2ACB-5CD6-D160-D863-0F7C97F27988}"/>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7A0DBD66-F709-A176-A10F-75285FEA27A9}"/>
              </a:ext>
            </a:extLst>
          </p:cNvPr>
          <p:cNvSpPr>
            <a:spLocks noGrp="1"/>
          </p:cNvSpPr>
          <p:nvPr>
            <p:ph type="body" sz="half" idx="2"/>
          </p:nvPr>
        </p:nvSpPr>
        <p:spPr>
          <a:xfrm>
            <a:off x="75688" y="1840768"/>
            <a:ext cx="5226921" cy="3526362"/>
          </a:xfrm>
        </p:spPr>
        <p:txBody>
          <a:bodyPr>
            <a:noAutofit/>
          </a:bodyPr>
          <a:lstStyle/>
          <a:p>
            <a:pPr marL="285750" indent="-285750" algn="just">
              <a:lnSpc>
                <a:spcPct val="210000"/>
              </a:lnSpc>
              <a:buFont typeface="Wingdings" panose="05000000000000000000" pitchFamily="2" charset="2"/>
              <a:buChar char="q"/>
            </a:pPr>
            <a:r>
              <a:rPr lang="fr-FR" sz="1800" b="1" cap="none" dirty="0">
                <a:latin typeface="Arial" panose="020B0604020202020204" pitchFamily="34" charset="0"/>
                <a:cs typeface="Arial" panose="020B0604020202020204" pitchFamily="34" charset="0"/>
              </a:rPr>
              <a:t> AMIVI contribue directement à réduire : </a:t>
            </a:r>
          </a:p>
          <a:p>
            <a:pPr marL="628650" lvl="1" indent="-171450" algn="just">
              <a:lnSpc>
                <a:spcPct val="210000"/>
              </a:lnSpc>
              <a:buFont typeface="Arial" panose="020B0604020202020204" pitchFamily="34" charset="0"/>
              <a:buChar char="•"/>
            </a:pPr>
            <a:r>
              <a:rPr lang="fr-FR" sz="1800" b="1" cap="none" dirty="0">
                <a:latin typeface="Arial" panose="020B0604020202020204" pitchFamily="34" charset="0"/>
                <a:cs typeface="Arial" panose="020B0604020202020204" pitchFamily="34" charset="0"/>
              </a:rPr>
              <a:t>les facteurs de tensions</a:t>
            </a:r>
          </a:p>
          <a:p>
            <a:pPr marL="628650" lvl="1" indent="-171450" algn="just">
              <a:lnSpc>
                <a:spcPct val="210000"/>
              </a:lnSpc>
              <a:buFont typeface="Arial" panose="020B0604020202020204" pitchFamily="34" charset="0"/>
              <a:buChar char="•"/>
            </a:pPr>
            <a:r>
              <a:rPr lang="fr-FR" sz="1800" b="1" cap="none" dirty="0">
                <a:latin typeface="Arial" panose="020B0604020202020204" pitchFamily="34" charset="0"/>
                <a:cs typeface="Arial" panose="020B0604020202020204" pitchFamily="34" charset="0"/>
              </a:rPr>
              <a:t>les facteurs de marginalisation </a:t>
            </a:r>
          </a:p>
          <a:p>
            <a:pPr marL="628650" lvl="1" indent="-171450" algn="just">
              <a:lnSpc>
                <a:spcPct val="210000"/>
              </a:lnSpc>
              <a:buFont typeface="Arial" panose="020B0604020202020204" pitchFamily="34" charset="0"/>
              <a:buChar char="•"/>
            </a:pPr>
            <a:r>
              <a:rPr lang="fr-FR" sz="1800" b="1" cap="none" dirty="0">
                <a:latin typeface="Arial" panose="020B0604020202020204" pitchFamily="34" charset="0"/>
                <a:cs typeface="Arial" panose="020B0604020202020204" pitchFamily="34" charset="0"/>
              </a:rPr>
              <a:t>les facteurs de désœuvrement</a:t>
            </a:r>
          </a:p>
          <a:p>
            <a:pPr marL="628650" lvl="1" indent="-171450" algn="just">
              <a:lnSpc>
                <a:spcPct val="210000"/>
              </a:lnSpc>
              <a:buFont typeface="Arial" panose="020B0604020202020204" pitchFamily="34" charset="0"/>
              <a:buChar char="•"/>
            </a:pPr>
            <a:r>
              <a:rPr lang="fr-FR" sz="1800" b="1" cap="none" dirty="0">
                <a:latin typeface="Arial" panose="020B0604020202020204" pitchFamily="34" charset="0"/>
                <a:cs typeface="Arial" panose="020B0604020202020204" pitchFamily="34" charset="0"/>
              </a:rPr>
              <a:t>souvent à l’origine de conflits sociaux.</a:t>
            </a:r>
          </a:p>
        </p:txBody>
      </p:sp>
      <p:sp>
        <p:nvSpPr>
          <p:cNvPr id="11" name="Titre 1">
            <a:extLst>
              <a:ext uri="{FF2B5EF4-FFF2-40B4-BE49-F238E27FC236}">
                <a16:creationId xmlns:a16="http://schemas.microsoft.com/office/drawing/2014/main" id="{B5B7D51F-199F-866D-158D-0C29D0A7689D}"/>
              </a:ext>
            </a:extLst>
          </p:cNvPr>
          <p:cNvSpPr>
            <a:spLocks noGrp="1"/>
          </p:cNvSpPr>
          <p:nvPr>
            <p:ph type="title"/>
          </p:nvPr>
        </p:nvSpPr>
        <p:spPr>
          <a:xfrm>
            <a:off x="267257" y="1150643"/>
            <a:ext cx="6260543" cy="558876"/>
          </a:xfrm>
        </p:spPr>
        <p:txBody>
          <a:bodyPr>
            <a:noAutofit/>
          </a:bodyPr>
          <a:lstStyle/>
          <a:p>
            <a:pPr algn="ctr"/>
            <a:r>
              <a:rPr lang="fr-FR" sz="2000" b="1" cap="none" dirty="0">
                <a:solidFill>
                  <a:srgbClr val="008636"/>
                </a:solidFill>
                <a:latin typeface="Arial" panose="020B0604020202020204" pitchFamily="34" charset="0"/>
                <a:cs typeface="Arial" panose="020B0604020202020204" pitchFamily="34" charset="0"/>
              </a:rPr>
              <a:t>3. AMIVI pour l’insertion professionnelle </a:t>
            </a:r>
            <a:br>
              <a:rPr lang="fr-FR" sz="2000" b="1" cap="none" dirty="0">
                <a:solidFill>
                  <a:srgbClr val="008636"/>
                </a:solidFill>
                <a:latin typeface="Arial" panose="020B0604020202020204" pitchFamily="34" charset="0"/>
                <a:cs typeface="Arial" panose="020B0604020202020204" pitchFamily="34" charset="0"/>
              </a:rPr>
            </a:br>
            <a:r>
              <a:rPr lang="fr-FR" sz="2000" b="1" cap="none" dirty="0">
                <a:solidFill>
                  <a:srgbClr val="008636"/>
                </a:solidFill>
                <a:latin typeface="Arial" panose="020B0604020202020204" pitchFamily="34" charset="0"/>
                <a:cs typeface="Arial" panose="020B0604020202020204" pitchFamily="34" charset="0"/>
              </a:rPr>
              <a:t>et l’autonomisation 5/7</a:t>
            </a:r>
            <a:endParaRPr lang="fr-CN" sz="2000" dirty="0">
              <a:solidFill>
                <a:srgbClr val="008636"/>
              </a:solidFill>
            </a:endParaRPr>
          </a:p>
        </p:txBody>
      </p:sp>
      <p:pic>
        <p:nvPicPr>
          <p:cNvPr id="2" name="Espace réservé du contenu 9">
            <a:extLst>
              <a:ext uri="{FF2B5EF4-FFF2-40B4-BE49-F238E27FC236}">
                <a16:creationId xmlns:a16="http://schemas.microsoft.com/office/drawing/2014/main" id="{0F61F67B-8CC4-CA6E-0046-AFBD6807229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302609" y="1706980"/>
            <a:ext cx="6378782" cy="3871783"/>
          </a:xfrm>
          <a:prstGeom prst="rect">
            <a:avLst/>
          </a:prstGeom>
          <a:ln w="38100">
            <a:solidFill>
              <a:srgbClr val="FFFF00"/>
            </a:solidFill>
          </a:ln>
        </p:spPr>
      </p:pic>
      <p:sp>
        <p:nvSpPr>
          <p:cNvPr id="3" name="Rectangle 2">
            <a:extLst>
              <a:ext uri="{FF2B5EF4-FFF2-40B4-BE49-F238E27FC236}">
                <a16:creationId xmlns:a16="http://schemas.microsoft.com/office/drawing/2014/main" id="{F4585E69-8BC9-A54D-AD96-29B1200B7F07}"/>
              </a:ext>
            </a:extLst>
          </p:cNvPr>
          <p:cNvSpPr/>
          <p:nvPr/>
        </p:nvSpPr>
        <p:spPr>
          <a:xfrm>
            <a:off x="0" y="5578763"/>
            <a:ext cx="11851218" cy="993356"/>
          </a:xfrm>
          <a:prstGeom prst="rect">
            <a:avLst/>
          </a:prstGeom>
          <a:solidFill>
            <a:srgbClr val="008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N"/>
          </a:p>
        </p:txBody>
      </p:sp>
    </p:spTree>
    <p:extLst>
      <p:ext uri="{BB962C8B-B14F-4D97-AF65-F5344CB8AC3E}">
        <p14:creationId xmlns:p14="http://schemas.microsoft.com/office/powerpoint/2010/main" val="1358659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B223F-FAEC-DB9C-6F2E-F135D56025BF}"/>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D4508476-3382-1473-768F-3ECB4E70F7F8}"/>
              </a:ext>
            </a:extLst>
          </p:cNvPr>
          <p:cNvSpPr>
            <a:spLocks noGrp="1"/>
          </p:cNvSpPr>
          <p:nvPr>
            <p:ph type="body" sz="half" idx="2"/>
          </p:nvPr>
        </p:nvSpPr>
        <p:spPr>
          <a:xfrm>
            <a:off x="929618" y="2388935"/>
            <a:ext cx="4530278" cy="3140584"/>
          </a:xfrm>
        </p:spPr>
        <p:txBody>
          <a:bodyPr>
            <a:noAutofit/>
          </a:bodyPr>
          <a:lstStyle/>
          <a:p>
            <a:pPr marL="285750" indent="-285750" algn="just">
              <a:buFont typeface="Wingdings" panose="05000000000000000000" pitchFamily="2" charset="2"/>
              <a:buChar char="q"/>
            </a:pPr>
            <a:r>
              <a:rPr lang="fr-CN" sz="2000" b="1" cap="none" dirty="0">
                <a:latin typeface="Arial" panose="020B0604020202020204" pitchFamily="34" charset="0"/>
                <a:cs typeface="Arial" panose="020B0604020202020204" pitchFamily="34" charset="0"/>
              </a:rPr>
              <a:t>Les domaines </a:t>
            </a:r>
            <a:r>
              <a:rPr lang="fr-FR" sz="2000" b="1" cap="none" dirty="0">
                <a:latin typeface="Arial" panose="020B0604020202020204" pitchFamily="34" charset="0"/>
                <a:cs typeface="Arial" panose="020B0604020202020204" pitchFamily="34" charset="0"/>
              </a:rPr>
              <a:t>concernés : </a:t>
            </a:r>
          </a:p>
          <a:p>
            <a:pPr marL="742950" lvl="1" indent="-285750" algn="just">
              <a:buFont typeface="Arial" panose="020B0604020202020204" pitchFamily="34" charset="0"/>
              <a:buChar char="•"/>
            </a:pPr>
            <a:r>
              <a:rPr lang="fr-CN" sz="2000" b="1" cap="none" dirty="0">
                <a:latin typeface="Arial" panose="020B0604020202020204" pitchFamily="34" charset="0"/>
                <a:cs typeface="Arial" panose="020B0604020202020204" pitchFamily="34" charset="0"/>
              </a:rPr>
              <a:t>la couture </a:t>
            </a:r>
            <a:endParaRPr lang="fr-FR" sz="2000" b="1" cap="none" dirty="0">
              <a:latin typeface="Arial" panose="020B0604020202020204" pitchFamily="34" charset="0"/>
              <a:cs typeface="Arial" panose="020B0604020202020204" pitchFamily="34" charset="0"/>
            </a:endParaRPr>
          </a:p>
          <a:p>
            <a:pPr marL="742950" lvl="1" indent="-285750" algn="just">
              <a:buFont typeface="Arial" panose="020B0604020202020204" pitchFamily="34" charset="0"/>
              <a:buChar char="•"/>
            </a:pPr>
            <a:r>
              <a:rPr lang="fr-CN" sz="2000" b="1" cap="none" dirty="0">
                <a:latin typeface="Arial" panose="020B0604020202020204" pitchFamily="34" charset="0"/>
                <a:cs typeface="Arial" panose="020B0604020202020204" pitchFamily="34" charset="0"/>
              </a:rPr>
              <a:t>la décoration</a:t>
            </a:r>
            <a:endParaRPr lang="fr-FR" sz="2000" b="1" cap="none" dirty="0">
              <a:latin typeface="Arial" panose="020B0604020202020204" pitchFamily="34" charset="0"/>
              <a:cs typeface="Arial" panose="020B0604020202020204" pitchFamily="34" charset="0"/>
            </a:endParaRPr>
          </a:p>
          <a:p>
            <a:pPr marL="742950" lvl="1" indent="-285750" algn="just">
              <a:buFont typeface="Arial" panose="020B0604020202020204" pitchFamily="34" charset="0"/>
              <a:buChar char="•"/>
            </a:pPr>
            <a:r>
              <a:rPr lang="fr-CN" sz="2000" b="1" cap="none" dirty="0">
                <a:latin typeface="Arial" panose="020B0604020202020204" pitchFamily="34" charset="0"/>
                <a:cs typeface="Arial" panose="020B0604020202020204" pitchFamily="34" charset="0"/>
              </a:rPr>
              <a:t>l’élevage</a:t>
            </a:r>
            <a:endParaRPr lang="fr-FR" sz="2000" b="1" cap="none" dirty="0">
              <a:latin typeface="Arial" panose="020B0604020202020204" pitchFamily="34" charset="0"/>
              <a:cs typeface="Arial" panose="020B0604020202020204" pitchFamily="34" charset="0"/>
            </a:endParaRPr>
          </a:p>
          <a:p>
            <a:pPr marL="742950" lvl="1" indent="-285750" algn="just">
              <a:buFont typeface="Arial" panose="020B0604020202020204" pitchFamily="34" charset="0"/>
              <a:buChar char="•"/>
            </a:pPr>
            <a:r>
              <a:rPr lang="fr-CN" sz="2000" b="1" cap="none" dirty="0">
                <a:latin typeface="Arial" panose="020B0604020202020204" pitchFamily="34" charset="0"/>
                <a:cs typeface="Arial" panose="020B0604020202020204" pitchFamily="34" charset="0"/>
              </a:rPr>
              <a:t>l’audiovisuel</a:t>
            </a:r>
            <a:endParaRPr lang="fr-FR" sz="2000" b="1" cap="none" dirty="0">
              <a:latin typeface="Arial" panose="020B0604020202020204" pitchFamily="34" charset="0"/>
              <a:cs typeface="Arial" panose="020B0604020202020204" pitchFamily="34" charset="0"/>
            </a:endParaRPr>
          </a:p>
          <a:p>
            <a:pPr marL="742950" lvl="1" indent="-285750" algn="just">
              <a:buFont typeface="Arial" panose="020B0604020202020204" pitchFamily="34" charset="0"/>
              <a:buChar char="•"/>
            </a:pPr>
            <a:r>
              <a:rPr lang="fr-CN" sz="2000" b="1" cap="none" dirty="0">
                <a:latin typeface="Arial" panose="020B0604020202020204" pitchFamily="34" charset="0"/>
                <a:cs typeface="Arial" panose="020B0604020202020204" pitchFamily="34" charset="0"/>
              </a:rPr>
              <a:t>la sérigraphie</a:t>
            </a:r>
            <a:endParaRPr lang="fr-FR" sz="2000" b="1" cap="none" dirty="0">
              <a:latin typeface="Arial" panose="020B0604020202020204" pitchFamily="34" charset="0"/>
              <a:cs typeface="Arial" panose="020B0604020202020204" pitchFamily="34" charset="0"/>
            </a:endParaRPr>
          </a:p>
          <a:p>
            <a:pPr marL="742950" lvl="1" indent="-285750" algn="just">
              <a:buFont typeface="Arial" panose="020B0604020202020204" pitchFamily="34" charset="0"/>
              <a:buChar char="•"/>
            </a:pPr>
            <a:r>
              <a:rPr lang="fr-FR" sz="2000" b="1" cap="none" dirty="0">
                <a:latin typeface="Arial" panose="020B0604020202020204" pitchFamily="34" charset="0"/>
                <a:cs typeface="Arial" panose="020B0604020202020204" pitchFamily="34" charset="0"/>
              </a:rPr>
              <a:t>l</a:t>
            </a:r>
            <a:r>
              <a:rPr lang="fr-CN" sz="2000" b="1" cap="none" dirty="0">
                <a:latin typeface="Arial" panose="020B0604020202020204" pitchFamily="34" charset="0"/>
                <a:cs typeface="Arial" panose="020B0604020202020204" pitchFamily="34" charset="0"/>
              </a:rPr>
              <a:t>a transformation alimentaire</a:t>
            </a:r>
          </a:p>
        </p:txBody>
      </p:sp>
      <p:sp>
        <p:nvSpPr>
          <p:cNvPr id="11" name="Titre 1">
            <a:extLst>
              <a:ext uri="{FF2B5EF4-FFF2-40B4-BE49-F238E27FC236}">
                <a16:creationId xmlns:a16="http://schemas.microsoft.com/office/drawing/2014/main" id="{3AB92905-D0C2-BF49-B89C-5A26710DDDBA}"/>
              </a:ext>
            </a:extLst>
          </p:cNvPr>
          <p:cNvSpPr>
            <a:spLocks noGrp="1"/>
          </p:cNvSpPr>
          <p:nvPr>
            <p:ph type="title"/>
          </p:nvPr>
        </p:nvSpPr>
        <p:spPr>
          <a:xfrm>
            <a:off x="497995" y="1328481"/>
            <a:ext cx="5700674" cy="558876"/>
          </a:xfrm>
        </p:spPr>
        <p:txBody>
          <a:bodyPr>
            <a:noAutofit/>
          </a:bodyPr>
          <a:lstStyle/>
          <a:p>
            <a:pPr algn="ctr"/>
            <a:r>
              <a:rPr lang="fr-FR" sz="2000" b="1" cap="none" dirty="0">
                <a:solidFill>
                  <a:srgbClr val="008636"/>
                </a:solidFill>
                <a:latin typeface="Arial" panose="020B0604020202020204" pitchFamily="34" charset="0"/>
                <a:cs typeface="Arial" panose="020B0604020202020204" pitchFamily="34" charset="0"/>
              </a:rPr>
              <a:t>3. AMIVI pour l’insertion professionnelle </a:t>
            </a:r>
            <a:br>
              <a:rPr lang="fr-FR" sz="2000" b="1" cap="none" dirty="0">
                <a:solidFill>
                  <a:srgbClr val="008636"/>
                </a:solidFill>
                <a:latin typeface="Arial" panose="020B0604020202020204" pitchFamily="34" charset="0"/>
                <a:cs typeface="Arial" panose="020B0604020202020204" pitchFamily="34" charset="0"/>
              </a:rPr>
            </a:br>
            <a:r>
              <a:rPr lang="fr-FR" sz="2000" b="1" cap="none" dirty="0">
                <a:solidFill>
                  <a:srgbClr val="008636"/>
                </a:solidFill>
                <a:latin typeface="Arial" panose="020B0604020202020204" pitchFamily="34" charset="0"/>
                <a:cs typeface="Arial" panose="020B0604020202020204" pitchFamily="34" charset="0"/>
              </a:rPr>
              <a:t>	et l’autonomisation 6/7</a:t>
            </a:r>
            <a:endParaRPr lang="fr-CN" sz="2000" dirty="0">
              <a:solidFill>
                <a:srgbClr val="008636"/>
              </a:solidFill>
            </a:endParaRPr>
          </a:p>
        </p:txBody>
      </p:sp>
      <p:pic>
        <p:nvPicPr>
          <p:cNvPr id="2" name="Espace réservé du contenu 9">
            <a:extLst>
              <a:ext uri="{FF2B5EF4-FFF2-40B4-BE49-F238E27FC236}">
                <a16:creationId xmlns:a16="http://schemas.microsoft.com/office/drawing/2014/main" id="{1C532149-8BB5-0873-F450-9468970C429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562601" y="1988375"/>
            <a:ext cx="2953456" cy="3556373"/>
          </a:xfrm>
          <a:prstGeom prst="rect">
            <a:avLst/>
          </a:prstGeom>
          <a:ln w="38100">
            <a:solidFill>
              <a:srgbClr val="FFFF00"/>
            </a:solidFill>
          </a:ln>
        </p:spPr>
      </p:pic>
      <p:pic>
        <p:nvPicPr>
          <p:cNvPr id="8" name="Espace réservé du contenu 9">
            <a:extLst>
              <a:ext uri="{FF2B5EF4-FFF2-40B4-BE49-F238E27FC236}">
                <a16:creationId xmlns:a16="http://schemas.microsoft.com/office/drawing/2014/main" id="{34166B11-E322-E278-79E4-80ABFE0247AB}"/>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8626249" y="1988375"/>
            <a:ext cx="3025549" cy="3549369"/>
          </a:xfrm>
          <a:prstGeom prst="rect">
            <a:avLst/>
          </a:prstGeom>
          <a:ln w="38100">
            <a:solidFill>
              <a:srgbClr val="FFFF00"/>
            </a:solidFill>
          </a:ln>
        </p:spPr>
      </p:pic>
      <p:sp>
        <p:nvSpPr>
          <p:cNvPr id="3" name="Rectangle 2">
            <a:extLst>
              <a:ext uri="{FF2B5EF4-FFF2-40B4-BE49-F238E27FC236}">
                <a16:creationId xmlns:a16="http://schemas.microsoft.com/office/drawing/2014/main" id="{A386932E-D87C-CA9C-5494-E66B5D2B4EFE}"/>
              </a:ext>
            </a:extLst>
          </p:cNvPr>
          <p:cNvSpPr/>
          <p:nvPr/>
        </p:nvSpPr>
        <p:spPr>
          <a:xfrm>
            <a:off x="0" y="5578763"/>
            <a:ext cx="11851218" cy="993356"/>
          </a:xfrm>
          <a:prstGeom prst="rect">
            <a:avLst/>
          </a:prstGeom>
          <a:solidFill>
            <a:srgbClr val="008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N"/>
          </a:p>
        </p:txBody>
      </p:sp>
    </p:spTree>
    <p:extLst>
      <p:ext uri="{BB962C8B-B14F-4D97-AF65-F5344CB8AC3E}">
        <p14:creationId xmlns:p14="http://schemas.microsoft.com/office/powerpoint/2010/main" val="31692237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5DA5E-0052-9223-8C67-0250712736A5}"/>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92CF82CC-0BCE-5C52-482D-6B6158C335C9}"/>
              </a:ext>
            </a:extLst>
          </p:cNvPr>
          <p:cNvSpPr>
            <a:spLocks noGrp="1"/>
          </p:cNvSpPr>
          <p:nvPr>
            <p:ph type="body" sz="half" idx="2"/>
          </p:nvPr>
        </p:nvSpPr>
        <p:spPr>
          <a:xfrm>
            <a:off x="388482" y="1328482"/>
            <a:ext cx="5919698" cy="4786776"/>
          </a:xfrm>
        </p:spPr>
        <p:txBody>
          <a:bodyPr>
            <a:normAutofit/>
          </a:bodyPr>
          <a:lstStyle/>
          <a:p>
            <a:pPr marL="285750" indent="-285750" algn="just">
              <a:buFont typeface="Wingdings" panose="05000000000000000000" pitchFamily="2" charset="2"/>
              <a:buChar char="q"/>
            </a:pPr>
            <a:r>
              <a:rPr lang="fr-FR" b="1" dirty="0">
                <a:latin typeface="Arial" panose="020B0604020202020204" pitchFamily="34" charset="0"/>
                <a:cs typeface="Arial" panose="020B0604020202020204" pitchFamily="34" charset="0"/>
              </a:rPr>
              <a:t> AMIVI: </a:t>
            </a:r>
            <a:r>
              <a:rPr lang="fr-FR" b="1" cap="none" dirty="0">
                <a:latin typeface="Arial" panose="020B0604020202020204" pitchFamily="34" charset="0"/>
                <a:cs typeface="Arial" panose="020B0604020202020204" pitchFamily="34" charset="0"/>
              </a:rPr>
              <a:t>une approche communautaire et inclusive</a:t>
            </a:r>
          </a:p>
          <a:p>
            <a:pPr marL="742950" lvl="1" indent="-285750" algn="just">
              <a:buFont typeface="Wingdings" panose="05000000000000000000" pitchFamily="2" charset="2"/>
              <a:buChar char="ü"/>
            </a:pPr>
            <a:r>
              <a:rPr lang="fr-FR" b="1" cap="none" dirty="0">
                <a:latin typeface="Arial" panose="020B0604020202020204" pitchFamily="34" charset="0"/>
                <a:cs typeface="Arial" panose="020B0604020202020204" pitchFamily="34" charset="0"/>
              </a:rPr>
              <a:t> pour développer ses initiatives </a:t>
            </a:r>
          </a:p>
          <a:p>
            <a:pPr marL="742950" lvl="1" indent="-285750" algn="just">
              <a:buFont typeface="Wingdings" panose="05000000000000000000" pitchFamily="2" charset="2"/>
              <a:buChar char="ü"/>
            </a:pPr>
            <a:r>
              <a:rPr lang="fr-FR" b="1" cap="none" dirty="0">
                <a:latin typeface="Arial" panose="020B0604020202020204" pitchFamily="34" charset="0"/>
                <a:cs typeface="Arial" panose="020B0604020202020204" pitchFamily="34" charset="0"/>
              </a:rPr>
              <a:t>de dialogue permanent.</a:t>
            </a:r>
          </a:p>
          <a:p>
            <a:pPr marL="285750" indent="-285750" algn="just">
              <a:buFont typeface="Wingdings" panose="05000000000000000000" pitchFamily="2" charset="2"/>
              <a:buChar char="q"/>
            </a:pPr>
            <a:r>
              <a:rPr lang="fr-FR" b="1" cap="none" dirty="0">
                <a:latin typeface="Arial" panose="020B0604020202020204" pitchFamily="34" charset="0"/>
                <a:cs typeface="Arial" panose="020B0604020202020204" pitchFamily="34" charset="0"/>
              </a:rPr>
              <a:t> L’AMIVI favorise :</a:t>
            </a:r>
          </a:p>
          <a:p>
            <a:pPr lvl="1" algn="just">
              <a:buFont typeface="Arial" panose="020B0604020202020204" pitchFamily="34" charset="0"/>
              <a:buChar char="•"/>
            </a:pPr>
            <a:r>
              <a:rPr lang="fr-FR" b="1" cap="none" dirty="0">
                <a:latin typeface="Arial" panose="020B0604020202020204" pitchFamily="34" charset="0"/>
                <a:cs typeface="Arial" panose="020B0604020202020204" pitchFamily="34" charset="0"/>
              </a:rPr>
              <a:t>le dialogue interreligieux et interculturel ;</a:t>
            </a:r>
          </a:p>
          <a:p>
            <a:pPr lvl="1" algn="just">
              <a:buFont typeface="Arial" panose="020B0604020202020204" pitchFamily="34" charset="0"/>
              <a:buChar char="•"/>
            </a:pPr>
            <a:r>
              <a:rPr lang="fr-FR" b="1" cap="none" dirty="0">
                <a:latin typeface="Arial" panose="020B0604020202020204" pitchFamily="34" charset="0"/>
                <a:cs typeface="Arial" panose="020B0604020202020204" pitchFamily="34" charset="0"/>
              </a:rPr>
              <a:t>la sensibilisation à la tolérance et au respect mutuel ;</a:t>
            </a:r>
          </a:p>
          <a:p>
            <a:pPr lvl="1" algn="just">
              <a:buFont typeface="Arial" panose="020B0604020202020204" pitchFamily="34" charset="0"/>
              <a:buChar char="•"/>
            </a:pPr>
            <a:r>
              <a:rPr lang="fr-FR" b="1" cap="none" dirty="0">
                <a:latin typeface="Arial" panose="020B0604020202020204" pitchFamily="34" charset="0"/>
                <a:cs typeface="Arial" panose="020B0604020202020204" pitchFamily="34" charset="0"/>
              </a:rPr>
              <a:t>des espaces de rencontre, de réflexion et d’expression ;</a:t>
            </a:r>
          </a:p>
          <a:p>
            <a:pPr lvl="1" algn="just">
              <a:buFont typeface="Arial" panose="020B0604020202020204" pitchFamily="34" charset="0"/>
              <a:buChar char="•"/>
            </a:pPr>
            <a:r>
              <a:rPr lang="fr-FR" b="1" cap="none" dirty="0">
                <a:latin typeface="Arial" panose="020B0604020202020204" pitchFamily="34" charset="0"/>
                <a:cs typeface="Arial" panose="020B0604020202020204" pitchFamily="34" charset="0"/>
              </a:rPr>
              <a:t>la participation active des communautés dans la construction de la paix.</a:t>
            </a:r>
          </a:p>
          <a:p>
            <a:pPr marL="285750" indent="-285750" algn="just">
              <a:buFont typeface="Wingdings" panose="05000000000000000000" pitchFamily="2" charset="2"/>
              <a:buChar char="q"/>
            </a:pPr>
            <a:r>
              <a:rPr lang="fr-FR" b="1" cap="none" dirty="0">
                <a:latin typeface="Arial" panose="020B0604020202020204" pitchFamily="34" charset="0"/>
                <a:cs typeface="Arial" panose="020B0604020202020204" pitchFamily="34" charset="0"/>
              </a:rPr>
              <a:t>Une approche inclusive qui fait de l’AMIVI: </a:t>
            </a:r>
          </a:p>
          <a:p>
            <a:pPr marL="742950" lvl="1" indent="-285750" algn="just">
              <a:buFont typeface="Arial" panose="020B0604020202020204" pitchFamily="34" charset="0"/>
              <a:buChar char="•"/>
            </a:pPr>
            <a:r>
              <a:rPr lang="fr-FR" b="1" cap="none" dirty="0">
                <a:latin typeface="Arial" panose="020B0604020202020204" pitchFamily="34" charset="0"/>
                <a:cs typeface="Arial" panose="020B0604020202020204" pitchFamily="34" charset="0"/>
              </a:rPr>
              <a:t>une plateforme neutre, </a:t>
            </a:r>
          </a:p>
          <a:p>
            <a:pPr marL="742950" lvl="1" indent="-285750" algn="just">
              <a:buFont typeface="Arial" panose="020B0604020202020204" pitchFamily="34" charset="0"/>
              <a:buChar char="•"/>
            </a:pPr>
            <a:r>
              <a:rPr lang="fr-FR" b="1" cap="none" dirty="0">
                <a:latin typeface="Arial" panose="020B0604020202020204" pitchFamily="34" charset="0"/>
                <a:cs typeface="Arial" panose="020B0604020202020204" pitchFamily="34" charset="0"/>
              </a:rPr>
              <a:t>un facilitateur social crédible et respecté.</a:t>
            </a:r>
          </a:p>
          <a:p>
            <a:pPr algn="just"/>
            <a:endParaRPr lang="fr-CN" b="1" cap="none" dirty="0"/>
          </a:p>
        </p:txBody>
      </p:sp>
      <p:sp>
        <p:nvSpPr>
          <p:cNvPr id="11" name="Titre 1">
            <a:extLst>
              <a:ext uri="{FF2B5EF4-FFF2-40B4-BE49-F238E27FC236}">
                <a16:creationId xmlns:a16="http://schemas.microsoft.com/office/drawing/2014/main" id="{39DAADB0-4D58-7362-E274-7AD2A16A2B48}"/>
              </a:ext>
            </a:extLst>
          </p:cNvPr>
          <p:cNvSpPr>
            <a:spLocks noGrp="1"/>
          </p:cNvSpPr>
          <p:nvPr>
            <p:ph type="title"/>
          </p:nvPr>
        </p:nvSpPr>
        <p:spPr>
          <a:xfrm>
            <a:off x="497994" y="742742"/>
            <a:ext cx="5700674" cy="558876"/>
          </a:xfrm>
        </p:spPr>
        <p:txBody>
          <a:bodyPr>
            <a:noAutofit/>
          </a:bodyPr>
          <a:lstStyle/>
          <a:p>
            <a:pPr algn="ctr"/>
            <a:r>
              <a:rPr lang="fr-FR" sz="2000" b="1" cap="none" dirty="0">
                <a:solidFill>
                  <a:srgbClr val="008636"/>
                </a:solidFill>
                <a:latin typeface="Arial" panose="020B0604020202020204" pitchFamily="34" charset="0"/>
                <a:cs typeface="Arial" panose="020B0604020202020204" pitchFamily="34" charset="0"/>
              </a:rPr>
              <a:t>3. AMIVI pour l’insertion professionnelle </a:t>
            </a:r>
            <a:br>
              <a:rPr lang="fr-FR" sz="2000" b="1" cap="none" dirty="0">
                <a:solidFill>
                  <a:srgbClr val="008636"/>
                </a:solidFill>
                <a:latin typeface="Arial" panose="020B0604020202020204" pitchFamily="34" charset="0"/>
                <a:cs typeface="Arial" panose="020B0604020202020204" pitchFamily="34" charset="0"/>
              </a:rPr>
            </a:br>
            <a:r>
              <a:rPr lang="fr-FR" sz="2000" b="1" cap="none" dirty="0">
                <a:solidFill>
                  <a:srgbClr val="008636"/>
                </a:solidFill>
                <a:latin typeface="Arial" panose="020B0604020202020204" pitchFamily="34" charset="0"/>
                <a:cs typeface="Arial" panose="020B0604020202020204" pitchFamily="34" charset="0"/>
              </a:rPr>
              <a:t>	et l’autonomisation 7/7</a:t>
            </a:r>
            <a:endParaRPr lang="fr-CN" sz="2000" dirty="0">
              <a:solidFill>
                <a:srgbClr val="008636"/>
              </a:solidFill>
            </a:endParaRPr>
          </a:p>
        </p:txBody>
      </p:sp>
      <p:pic>
        <p:nvPicPr>
          <p:cNvPr id="2" name="Espace réservé du contenu 9">
            <a:extLst>
              <a:ext uri="{FF2B5EF4-FFF2-40B4-BE49-F238E27FC236}">
                <a16:creationId xmlns:a16="http://schemas.microsoft.com/office/drawing/2014/main" id="{8E15CD74-7D73-FCE8-C313-5BD34BED3B2D}"/>
              </a:ext>
            </a:extLst>
          </p:cNvPr>
          <p:cNvPicPr>
            <a:picLocks noChangeAspect="1"/>
          </p:cNvPicPr>
          <p:nvPr/>
        </p:nvPicPr>
        <p:blipFill>
          <a:blip r:embed="rId3"/>
          <a:srcRect/>
          <a:stretch/>
        </p:blipFill>
        <p:spPr>
          <a:xfrm>
            <a:off x="6308180" y="1301618"/>
            <a:ext cx="5323934" cy="4227901"/>
          </a:xfrm>
          <a:prstGeom prst="rect">
            <a:avLst/>
          </a:prstGeom>
          <a:ln w="38100">
            <a:solidFill>
              <a:srgbClr val="FFFF00"/>
            </a:solidFill>
          </a:ln>
        </p:spPr>
      </p:pic>
      <p:sp>
        <p:nvSpPr>
          <p:cNvPr id="3" name="Rectangle 2">
            <a:extLst>
              <a:ext uri="{FF2B5EF4-FFF2-40B4-BE49-F238E27FC236}">
                <a16:creationId xmlns:a16="http://schemas.microsoft.com/office/drawing/2014/main" id="{1052D774-1CB5-3928-A060-7AC6173017B1}"/>
              </a:ext>
            </a:extLst>
          </p:cNvPr>
          <p:cNvSpPr/>
          <p:nvPr/>
        </p:nvSpPr>
        <p:spPr>
          <a:xfrm>
            <a:off x="0" y="5578763"/>
            <a:ext cx="11851218" cy="993356"/>
          </a:xfrm>
          <a:prstGeom prst="rect">
            <a:avLst/>
          </a:prstGeom>
          <a:solidFill>
            <a:srgbClr val="008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N"/>
          </a:p>
        </p:txBody>
      </p:sp>
    </p:spTree>
    <p:extLst>
      <p:ext uri="{BB962C8B-B14F-4D97-AF65-F5344CB8AC3E}">
        <p14:creationId xmlns:p14="http://schemas.microsoft.com/office/powerpoint/2010/main" val="1632502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51A7D-56F6-88BF-F90A-F6B7FC0B306C}"/>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767391CE-F74A-3319-8AB3-2DC59AA0703E}"/>
              </a:ext>
            </a:extLst>
          </p:cNvPr>
          <p:cNvSpPr>
            <a:spLocks noGrp="1"/>
          </p:cNvSpPr>
          <p:nvPr>
            <p:ph type="body" sz="half" idx="2"/>
          </p:nvPr>
        </p:nvSpPr>
        <p:spPr>
          <a:xfrm>
            <a:off x="368842" y="1240546"/>
            <a:ext cx="5674364" cy="3974293"/>
          </a:xfrm>
        </p:spPr>
        <p:txBody>
          <a:bodyPr>
            <a:normAutofit lnSpcReduction="10000"/>
          </a:bodyPr>
          <a:lstStyle/>
          <a:p>
            <a:pPr marL="285750" indent="-285750" algn="just">
              <a:buFont typeface="Wingdings" panose="05000000000000000000" pitchFamily="2" charset="2"/>
              <a:buChar char="q"/>
            </a:pPr>
            <a:r>
              <a:rPr lang="fr-FR" b="1" cap="none" dirty="0">
                <a:latin typeface="Arial" panose="020B0604020202020204" pitchFamily="34" charset="0"/>
                <a:cs typeface="Arial" panose="020B0604020202020204" pitchFamily="34" charset="0"/>
              </a:rPr>
              <a:t>C</a:t>
            </a:r>
            <a:r>
              <a:rPr lang="fr-BF" b="1" cap="none" dirty="0">
                <a:latin typeface="Arial" panose="020B0604020202020204" pitchFamily="34" charset="0"/>
                <a:cs typeface="Arial" panose="020B0604020202020204" pitchFamily="34" charset="0"/>
              </a:rPr>
              <a:t>entre de formation </a:t>
            </a:r>
            <a:r>
              <a:rPr lang="fr-FR" b="1" cap="none" dirty="0">
                <a:latin typeface="Arial" panose="020B0604020202020204" pitchFamily="34" charset="0"/>
                <a:cs typeface="Arial" panose="020B0604020202020204" pitchFamily="34" charset="0"/>
              </a:rPr>
              <a:t>mixte P</a:t>
            </a:r>
            <a:r>
              <a:rPr lang="fr-BF" b="1" cap="none" dirty="0" err="1">
                <a:latin typeface="Arial" panose="020B0604020202020204" pitchFamily="34" charset="0"/>
                <a:cs typeface="Arial" panose="020B0604020202020204" pitchFamily="34" charset="0"/>
              </a:rPr>
              <a:t>alingwendé</a:t>
            </a:r>
            <a:r>
              <a:rPr lang="fr-BF" b="1" cap="none" dirty="0">
                <a:latin typeface="Arial" panose="020B0604020202020204" pitchFamily="34" charset="0"/>
                <a:cs typeface="Arial" panose="020B0604020202020204" pitchFamily="34" charset="0"/>
              </a:rPr>
              <a:t> </a:t>
            </a:r>
            <a:r>
              <a:rPr lang="fr-FR" b="1" cap="none" dirty="0">
                <a:latin typeface="Arial" panose="020B0604020202020204" pitchFamily="34" charset="0"/>
                <a:cs typeface="Arial" panose="020B0604020202020204" pitchFamily="34" charset="0"/>
              </a:rPr>
              <a:t>: </a:t>
            </a:r>
            <a:r>
              <a:rPr lang="fr-BF" b="1" cap="none" dirty="0">
                <a:latin typeface="Arial" panose="020B0604020202020204" pitchFamily="34" charset="0"/>
                <a:cs typeface="Arial" panose="020B0604020202020204" pitchFamily="34" charset="0"/>
              </a:rPr>
              <a:t>un espace d’apprentissage conçu pour offrir :</a:t>
            </a:r>
          </a:p>
          <a:p>
            <a:pPr marL="628650" lvl="1" indent="-171450" algn="just">
              <a:buFont typeface="Arial" panose="020B0604020202020204" pitchFamily="34" charset="0"/>
              <a:buChar char="•"/>
            </a:pPr>
            <a:r>
              <a:rPr lang="fr-BF" b="1" cap="none" dirty="0">
                <a:latin typeface="Arial" panose="020B0604020202020204" pitchFamily="34" charset="0"/>
                <a:cs typeface="Arial" panose="020B0604020202020204" pitchFamily="34" charset="0"/>
              </a:rPr>
              <a:t>des compétences pratiques et adaptées au marché local ;</a:t>
            </a:r>
          </a:p>
          <a:p>
            <a:pPr marL="628650" lvl="1" indent="-171450" algn="just">
              <a:buFont typeface="Arial" panose="020B0604020202020204" pitchFamily="34" charset="0"/>
              <a:buChar char="•"/>
            </a:pPr>
            <a:r>
              <a:rPr lang="fr-BF" b="1" cap="none" dirty="0">
                <a:latin typeface="Arial" panose="020B0604020202020204" pitchFamily="34" charset="0"/>
                <a:cs typeface="Arial" panose="020B0604020202020204" pitchFamily="34" charset="0"/>
              </a:rPr>
              <a:t>un accompagnement sur mesure pour les jeunes et les femmes ;</a:t>
            </a:r>
          </a:p>
          <a:p>
            <a:pPr marL="628650" lvl="1" indent="-171450" algn="just">
              <a:buFont typeface="Arial" panose="020B0604020202020204" pitchFamily="34" charset="0"/>
              <a:buChar char="•"/>
            </a:pPr>
            <a:r>
              <a:rPr lang="fr-BF" b="1" cap="none" dirty="0">
                <a:latin typeface="Arial" panose="020B0604020202020204" pitchFamily="34" charset="0"/>
                <a:cs typeface="Arial" panose="020B0604020202020204" pitchFamily="34" charset="0"/>
              </a:rPr>
              <a:t>un cadre favorisant l’autonomie et l’insertion professionnelle.</a:t>
            </a:r>
            <a:endParaRPr lang="fr-BF" sz="1600" b="1" cap="none"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q"/>
            </a:pPr>
            <a:r>
              <a:rPr lang="fr-FR" b="1" cap="none" dirty="0">
                <a:latin typeface="Arial" panose="020B0604020202020204" pitchFamily="34" charset="0"/>
                <a:cs typeface="Arial" panose="020B0604020202020204" pitchFamily="34" charset="0"/>
              </a:rPr>
              <a:t>P</a:t>
            </a:r>
            <a:r>
              <a:rPr lang="fr-BF" b="1" cap="none" dirty="0" err="1">
                <a:latin typeface="Arial" panose="020B0604020202020204" pitchFamily="34" charset="0"/>
                <a:cs typeface="Arial" panose="020B0604020202020204" pitchFamily="34" charset="0"/>
              </a:rPr>
              <a:t>alingwendé</a:t>
            </a:r>
            <a:r>
              <a:rPr lang="fr-FR" b="1" cap="none" dirty="0">
                <a:latin typeface="Arial" panose="020B0604020202020204" pitchFamily="34" charset="0"/>
                <a:cs typeface="Arial" panose="020B0604020202020204" pitchFamily="34" charset="0"/>
              </a:rPr>
              <a:t> = </a:t>
            </a:r>
            <a:r>
              <a:rPr lang="fr-BF" b="1" cap="none" dirty="0">
                <a:latin typeface="Arial" panose="020B0604020202020204" pitchFamily="34" charset="0"/>
                <a:cs typeface="Arial" panose="020B0604020202020204" pitchFamily="34" charset="0"/>
              </a:rPr>
              <a:t>un levier essentiel de changement, grâce à la détermination de toute l’équipe et des partenaires.</a:t>
            </a:r>
            <a:endParaRPr lang="fr-FR" b="1" cap="none"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q"/>
            </a:pPr>
            <a:r>
              <a:rPr lang="fr-FR" b="1" cap="none" dirty="0">
                <a:latin typeface="Arial" panose="020B0604020202020204" pitchFamily="34" charset="0"/>
                <a:cs typeface="Arial" panose="020B0604020202020204" pitchFamily="34" charset="0"/>
              </a:rPr>
              <a:t>Ce centre devient une maison de paix dans notre milieu pour beaucoup de jeunes, ils y trouvent la formation, l’esprit de famille, la joie. </a:t>
            </a:r>
          </a:p>
        </p:txBody>
      </p:sp>
      <p:sp>
        <p:nvSpPr>
          <p:cNvPr id="11" name="Titre 1">
            <a:extLst>
              <a:ext uri="{FF2B5EF4-FFF2-40B4-BE49-F238E27FC236}">
                <a16:creationId xmlns:a16="http://schemas.microsoft.com/office/drawing/2014/main" id="{8EB7DB49-4355-FF51-35F7-EEF3DB274F0C}"/>
              </a:ext>
            </a:extLst>
          </p:cNvPr>
          <p:cNvSpPr>
            <a:spLocks noGrp="1"/>
          </p:cNvSpPr>
          <p:nvPr>
            <p:ph type="title"/>
          </p:nvPr>
        </p:nvSpPr>
        <p:spPr>
          <a:xfrm>
            <a:off x="316048" y="685799"/>
            <a:ext cx="9066491" cy="509571"/>
          </a:xfrm>
        </p:spPr>
        <p:txBody>
          <a:bodyPr>
            <a:noAutofit/>
          </a:bodyPr>
          <a:lstStyle/>
          <a:p>
            <a:pPr algn="just"/>
            <a:r>
              <a:rPr lang="fr-FR" sz="2400" b="1" cap="none" dirty="0">
                <a:solidFill>
                  <a:srgbClr val="47725B"/>
                </a:solidFill>
                <a:latin typeface="Arial" panose="020B0604020202020204" pitchFamily="34" charset="0"/>
                <a:cs typeface="Arial" panose="020B0604020202020204" pitchFamily="34" charset="0"/>
              </a:rPr>
              <a:t>4- P</a:t>
            </a:r>
            <a:r>
              <a:rPr lang="fr-BF" sz="2400" b="1" cap="none" dirty="0" err="1">
                <a:solidFill>
                  <a:srgbClr val="47725B"/>
                </a:solidFill>
                <a:latin typeface="Arial" panose="020B0604020202020204" pitchFamily="34" charset="0"/>
                <a:cs typeface="Arial" panose="020B0604020202020204" pitchFamily="34" charset="0"/>
              </a:rPr>
              <a:t>alingwendé</a:t>
            </a:r>
            <a:r>
              <a:rPr lang="fr-BF" sz="2400" b="1" cap="none" dirty="0">
                <a:solidFill>
                  <a:srgbClr val="47725B"/>
                </a:solidFill>
                <a:latin typeface="Arial" panose="020B0604020202020204" pitchFamily="34" charset="0"/>
                <a:cs typeface="Arial" panose="020B0604020202020204" pitchFamily="34" charset="0"/>
              </a:rPr>
              <a:t> </a:t>
            </a:r>
            <a:r>
              <a:rPr lang="fr-FR" sz="2400" b="1" cap="none" dirty="0">
                <a:solidFill>
                  <a:srgbClr val="47725B"/>
                </a:solidFill>
                <a:latin typeface="Arial" panose="020B0604020202020204" pitchFamily="34" charset="0"/>
                <a:cs typeface="Arial" panose="020B0604020202020204" pitchFamily="34" charset="0"/>
              </a:rPr>
              <a:t>: un centre d’insertion sociale par les métiers </a:t>
            </a:r>
            <a:endParaRPr lang="fr-CN" sz="2400" dirty="0">
              <a:solidFill>
                <a:srgbClr val="47725B"/>
              </a:solidFill>
            </a:endParaRPr>
          </a:p>
        </p:txBody>
      </p:sp>
      <p:pic>
        <p:nvPicPr>
          <p:cNvPr id="2" name="Espace réservé du contenu 9">
            <a:extLst>
              <a:ext uri="{FF2B5EF4-FFF2-40B4-BE49-F238E27FC236}">
                <a16:creationId xmlns:a16="http://schemas.microsoft.com/office/drawing/2014/main" id="{EB406631-EC8A-4F18-C2B3-9F97E65D9DD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148795" y="1559294"/>
            <a:ext cx="5483319" cy="3655546"/>
          </a:xfrm>
          <a:prstGeom prst="rect">
            <a:avLst/>
          </a:prstGeom>
          <a:ln w="38100">
            <a:solidFill>
              <a:srgbClr val="FFFF00"/>
            </a:solidFill>
          </a:ln>
        </p:spPr>
      </p:pic>
      <p:sp>
        <p:nvSpPr>
          <p:cNvPr id="3" name="Rectangle 2">
            <a:extLst>
              <a:ext uri="{FF2B5EF4-FFF2-40B4-BE49-F238E27FC236}">
                <a16:creationId xmlns:a16="http://schemas.microsoft.com/office/drawing/2014/main" id="{88D62B45-DE7E-A946-018E-94B1F1DC8AD0}"/>
              </a:ext>
            </a:extLst>
          </p:cNvPr>
          <p:cNvSpPr/>
          <p:nvPr/>
        </p:nvSpPr>
        <p:spPr>
          <a:xfrm>
            <a:off x="0" y="5578763"/>
            <a:ext cx="11851218" cy="993356"/>
          </a:xfrm>
          <a:prstGeom prst="rect">
            <a:avLst/>
          </a:prstGeom>
          <a:solidFill>
            <a:srgbClr val="008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N"/>
          </a:p>
        </p:txBody>
      </p:sp>
    </p:spTree>
    <p:extLst>
      <p:ext uri="{BB962C8B-B14F-4D97-AF65-F5344CB8AC3E}">
        <p14:creationId xmlns:p14="http://schemas.microsoft.com/office/powerpoint/2010/main" val="379812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C7DCE-3719-AF0E-1338-7293C5903F8B}"/>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F4CDCC0C-A440-3183-9074-3312C7F1F367}"/>
              </a:ext>
            </a:extLst>
          </p:cNvPr>
          <p:cNvSpPr>
            <a:spLocks noGrp="1"/>
          </p:cNvSpPr>
          <p:nvPr>
            <p:ph type="body" sz="half" idx="2"/>
          </p:nvPr>
        </p:nvSpPr>
        <p:spPr>
          <a:xfrm>
            <a:off x="368842" y="1321827"/>
            <a:ext cx="5727158" cy="4214346"/>
          </a:xfrm>
        </p:spPr>
        <p:txBody>
          <a:bodyPr>
            <a:normAutofit/>
          </a:bodyPr>
          <a:lstStyle/>
          <a:p>
            <a:pPr marL="285750" indent="-285750" algn="just">
              <a:buFont typeface="Wingdings" panose="05000000000000000000" pitchFamily="2" charset="2"/>
              <a:buChar char="q"/>
            </a:pPr>
            <a:r>
              <a:rPr lang="fr-FR" b="1" cap="none" dirty="0">
                <a:latin typeface="Arial" panose="020B0604020202020204" pitchFamily="34" charset="0"/>
                <a:cs typeface="Arial" panose="020B0604020202020204" pitchFamily="34" charset="0"/>
              </a:rPr>
              <a:t> </a:t>
            </a:r>
            <a:r>
              <a:rPr lang="fr-FR" sz="2000" b="1" cap="none" dirty="0">
                <a:latin typeface="Arial" panose="020B0604020202020204" pitchFamily="34" charset="0"/>
                <a:cs typeface="Arial" panose="020B0604020202020204" pitchFamily="34" charset="0"/>
              </a:rPr>
              <a:t>Pour  une culture de paix nous réalisons </a:t>
            </a:r>
            <a:r>
              <a:rPr lang="fr-FR" sz="2000" b="1" cap="none" dirty="0">
                <a:solidFill>
                  <a:prstClr val="black"/>
                </a:solidFill>
                <a:latin typeface="Arial" panose="020B0604020202020204" pitchFamily="34" charset="0"/>
                <a:cs typeface="Arial" panose="020B0604020202020204" pitchFamily="34" charset="0"/>
              </a:rPr>
              <a:t>des </a:t>
            </a:r>
            <a:r>
              <a:rPr kumimoji="0" lang="fr-F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reportages, documentaires, portraits</a:t>
            </a:r>
            <a:r>
              <a:rPr lang="fr-FR" sz="2000" b="1" cap="none" dirty="0">
                <a:solidFill>
                  <a:prstClr val="black"/>
                </a:solidFill>
                <a:latin typeface="Arial" panose="020B0604020202020204" pitchFamily="34" charset="0"/>
                <a:cs typeface="Arial" panose="020B0604020202020204" pitchFamily="34" charset="0"/>
              </a:rPr>
              <a:t> en </a:t>
            </a:r>
            <a:endParaRPr kumimoji="0" lang="fr-F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lvl="1" indent="-285750" algn="just">
              <a:buFont typeface="Wingdings" panose="05000000000000000000" pitchFamily="2" charset="2"/>
              <a:buChar char="ü"/>
            </a:pPr>
            <a:r>
              <a:rPr kumimoji="0" lang="fr-F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Ouvrant des espaces de dialogue,</a:t>
            </a:r>
          </a:p>
          <a:p>
            <a:pPr marL="742950" lvl="1" indent="-285750" algn="just">
              <a:buFont typeface="Wingdings" panose="05000000000000000000" pitchFamily="2" charset="2"/>
              <a:buChar char="ü"/>
            </a:pPr>
            <a:r>
              <a:rPr lang="fr-FR" sz="2000" b="1" cap="none" dirty="0">
                <a:solidFill>
                  <a:prstClr val="black"/>
                </a:solidFill>
                <a:latin typeface="Arial" panose="020B0604020202020204" pitchFamily="34" charset="0"/>
                <a:cs typeface="Arial" panose="020B0604020202020204" pitchFamily="34" charset="0"/>
              </a:rPr>
              <a:t> P</a:t>
            </a:r>
            <a:r>
              <a:rPr kumimoji="0" lang="fr-FR"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our</a:t>
            </a:r>
            <a:r>
              <a:rPr kumimoji="0" lang="fr-F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réduire les tensions </a:t>
            </a:r>
          </a:p>
          <a:p>
            <a:pPr marL="742950" lvl="1" indent="-285750" algn="just">
              <a:buFont typeface="Wingdings" panose="05000000000000000000" pitchFamily="2" charset="2"/>
              <a:buChar char="ü"/>
            </a:pPr>
            <a:r>
              <a:rPr lang="fr-FR" sz="2000" b="1" cap="none" dirty="0">
                <a:solidFill>
                  <a:prstClr val="black"/>
                </a:solidFill>
                <a:latin typeface="Arial" panose="020B0604020202020204" pitchFamily="34" charset="0"/>
                <a:cs typeface="Arial" panose="020B0604020202020204" pitchFamily="34" charset="0"/>
              </a:rPr>
              <a:t> P</a:t>
            </a:r>
            <a:r>
              <a:rPr kumimoji="0" lang="fr-FR"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our</a:t>
            </a:r>
            <a:r>
              <a:rPr kumimoji="0" lang="fr-F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renforcer la cohésion sociale.</a:t>
            </a:r>
            <a:endParaRPr lang="fr-FR" sz="2000" b="1" cap="none" dirty="0">
              <a:solidFill>
                <a:prstClr val="black"/>
              </a:solidFill>
              <a:latin typeface="Arial" panose="020B0604020202020204" pitchFamily="34" charset="0"/>
              <a:cs typeface="Arial" panose="020B0604020202020204" pitchFamily="34" charset="0"/>
            </a:endParaRPr>
          </a:p>
          <a:p>
            <a:pPr lvl="1" algn="just"/>
            <a:endParaRPr lang="fr-FR" sz="2000" b="1" cap="none"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q"/>
            </a:pPr>
            <a:r>
              <a:rPr lang="fr-FR" sz="2000" b="1" cap="none" dirty="0">
                <a:latin typeface="Arial" panose="020B0604020202020204" pitchFamily="34" charset="0"/>
                <a:cs typeface="Arial" panose="020B0604020202020204" pitchFamily="34" charset="0"/>
              </a:rPr>
              <a:t> </a:t>
            </a:r>
            <a:r>
              <a:rPr lang="fr-FR" sz="2000" b="1" cap="none" dirty="0">
                <a:solidFill>
                  <a:prstClr val="black"/>
                </a:solidFill>
                <a:latin typeface="Arial" panose="020B0604020202020204" pitchFamily="34" charset="0"/>
                <a:cs typeface="Arial" panose="020B0604020202020204" pitchFamily="34" charset="0"/>
              </a:rPr>
              <a:t>R</a:t>
            </a:r>
            <a:r>
              <a:rPr kumimoji="0" lang="fr-FR"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aconter</a:t>
            </a:r>
            <a:r>
              <a:rPr kumimoji="0" lang="fr-F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l’histoire de vie des autres = créer des ponts entre les communautés, les religions et les générations.</a:t>
            </a:r>
            <a:endParaRPr lang="fr-FR" sz="2000" b="1" cap="none" dirty="0">
              <a:latin typeface="Arial" panose="020B0604020202020204" pitchFamily="34" charset="0"/>
              <a:cs typeface="Arial" panose="020B0604020202020204" pitchFamily="34" charset="0"/>
            </a:endParaRPr>
          </a:p>
        </p:txBody>
      </p:sp>
      <p:sp>
        <p:nvSpPr>
          <p:cNvPr id="11" name="Titre 1">
            <a:extLst>
              <a:ext uri="{FF2B5EF4-FFF2-40B4-BE49-F238E27FC236}">
                <a16:creationId xmlns:a16="http://schemas.microsoft.com/office/drawing/2014/main" id="{E9D04EE1-91AD-D989-4FF9-111830AE8FB4}"/>
              </a:ext>
            </a:extLst>
          </p:cNvPr>
          <p:cNvSpPr>
            <a:spLocks noGrp="1"/>
          </p:cNvSpPr>
          <p:nvPr>
            <p:ph type="title"/>
          </p:nvPr>
        </p:nvSpPr>
        <p:spPr>
          <a:xfrm>
            <a:off x="316048" y="685800"/>
            <a:ext cx="8612051" cy="449432"/>
          </a:xfrm>
        </p:spPr>
        <p:txBody>
          <a:bodyPr>
            <a:noAutofit/>
          </a:bodyPr>
          <a:lstStyle/>
          <a:p>
            <a:r>
              <a:rPr lang="fr-FR" sz="2400" b="1" cap="none" dirty="0">
                <a:solidFill>
                  <a:srgbClr val="008636"/>
                </a:solidFill>
                <a:latin typeface="Arial" panose="020B0604020202020204" pitchFamily="34" charset="0"/>
                <a:cs typeface="Arial" panose="020B0604020202020204" pitchFamily="34" charset="0"/>
              </a:rPr>
              <a:t>5- Le dialogue, moteur de la paix</a:t>
            </a:r>
            <a:endParaRPr lang="fr-CN" sz="2400" dirty="0">
              <a:solidFill>
                <a:srgbClr val="008636"/>
              </a:solidFill>
            </a:endParaRPr>
          </a:p>
        </p:txBody>
      </p:sp>
      <p:pic>
        <p:nvPicPr>
          <p:cNvPr id="2" name="Espace réservé du contenu 9">
            <a:extLst>
              <a:ext uri="{FF2B5EF4-FFF2-40B4-BE49-F238E27FC236}">
                <a16:creationId xmlns:a16="http://schemas.microsoft.com/office/drawing/2014/main" id="{E11248CC-5607-E601-BDC0-695F5429A0B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248400" y="1498600"/>
            <a:ext cx="5383430" cy="4037573"/>
          </a:xfrm>
          <a:prstGeom prst="rect">
            <a:avLst/>
          </a:prstGeom>
          <a:ln w="38100">
            <a:solidFill>
              <a:srgbClr val="FFFF00"/>
            </a:solidFill>
          </a:ln>
        </p:spPr>
      </p:pic>
    </p:spTree>
    <p:extLst>
      <p:ext uri="{BB962C8B-B14F-4D97-AF65-F5344CB8AC3E}">
        <p14:creationId xmlns:p14="http://schemas.microsoft.com/office/powerpoint/2010/main" val="859682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CD62C2-8AED-1217-407D-955881190BC4}"/>
              </a:ext>
            </a:extLst>
          </p:cNvPr>
          <p:cNvSpPr>
            <a:spLocks noGrp="1"/>
          </p:cNvSpPr>
          <p:nvPr>
            <p:ph type="title"/>
          </p:nvPr>
        </p:nvSpPr>
        <p:spPr>
          <a:xfrm>
            <a:off x="501649" y="909421"/>
            <a:ext cx="5295901" cy="550187"/>
          </a:xfrm>
        </p:spPr>
        <p:txBody>
          <a:bodyPr>
            <a:noAutofit/>
          </a:bodyPr>
          <a:lstStyle/>
          <a:p>
            <a:pPr algn="ctr"/>
            <a:r>
              <a:rPr lang="fr-FR" sz="1400" b="1" cap="none" dirty="0">
                <a:solidFill>
                  <a:schemeClr val="tx1"/>
                </a:solidFill>
                <a:latin typeface="Arial" panose="020B0604020202020204" pitchFamily="34" charset="0"/>
                <a:cs typeface="Arial" panose="020B0604020202020204" pitchFamily="34" charset="0"/>
              </a:rPr>
              <a:t>Le documentaire au-delà des croyances</a:t>
            </a:r>
            <a:br>
              <a:rPr lang="fr-CN" sz="1400" dirty="0">
                <a:solidFill>
                  <a:schemeClr val="tx1"/>
                </a:solidFill>
              </a:rPr>
            </a:br>
            <a:r>
              <a:rPr lang="fr-FR" sz="1400" b="1" cap="none" dirty="0">
                <a:solidFill>
                  <a:schemeClr val="tx1"/>
                </a:solidFill>
                <a:latin typeface="Arial" panose="020B0604020202020204" pitchFamily="34" charset="0"/>
                <a:cs typeface="Arial" panose="020B0604020202020204" pitchFamily="34" charset="0"/>
              </a:rPr>
              <a:t> récit de vie d’un fou du dialogue interreligieux et culturel</a:t>
            </a:r>
            <a:endParaRPr lang="fr-FR" sz="1400" dirty="0">
              <a:solidFill>
                <a:schemeClr val="tx1"/>
              </a:solidFill>
            </a:endParaRPr>
          </a:p>
        </p:txBody>
      </p:sp>
      <p:sp>
        <p:nvSpPr>
          <p:cNvPr id="4" name="Espace réservé du texte 3">
            <a:extLst>
              <a:ext uri="{FF2B5EF4-FFF2-40B4-BE49-F238E27FC236}">
                <a16:creationId xmlns:a16="http://schemas.microsoft.com/office/drawing/2014/main" id="{9642F194-F44B-90D2-3B9B-7B661A10E131}"/>
              </a:ext>
            </a:extLst>
          </p:cNvPr>
          <p:cNvSpPr>
            <a:spLocks noGrp="1"/>
          </p:cNvSpPr>
          <p:nvPr>
            <p:ph type="body" sz="half" idx="2"/>
          </p:nvPr>
        </p:nvSpPr>
        <p:spPr>
          <a:xfrm>
            <a:off x="368300" y="1547476"/>
            <a:ext cx="6032500" cy="2489200"/>
          </a:xfrm>
        </p:spPr>
        <p:txBody>
          <a:bodyPr>
            <a:noAutofit/>
          </a:bodyPr>
          <a:lstStyle/>
          <a:p>
            <a:pPr algn="just"/>
            <a:r>
              <a:rPr lang="fr-CN" sz="1400" cap="none" dirty="0">
                <a:latin typeface="Arial" panose="020B0604020202020204" pitchFamily="34" charset="0"/>
                <a:cs typeface="Arial" panose="020B0604020202020204" pitchFamily="34" charset="0"/>
              </a:rPr>
              <a:t>Au burkina faso comme ailleurs, les fractures sociales, religieuses et culturelles se creusent souvent dans le silence, l’incompréhension et la méfiance. Pourtant, au cœur de ces tensions, certains hommes se lèvent, portés par une conviction profonde : celle que le dialogue n’est pas seulement un outil, mais une force vitale, un moteur essentiel pour bâtir la paix. « Au-delà des croyances » retrace le parcours exceptionnel d’un homme animé par une passion presque dévorante pour le rapprochement des peuples. À travers son histoire, nous découvrons un itinéraire humaniste où l’écoute, l’ouverture et la rencontre deviennent des actes de résistance face à la peur, face aux préjugés, face à la violence.</a:t>
            </a:r>
          </a:p>
        </p:txBody>
      </p:sp>
      <p:sp>
        <p:nvSpPr>
          <p:cNvPr id="5" name="ZoneTexte 4">
            <a:extLst>
              <a:ext uri="{FF2B5EF4-FFF2-40B4-BE49-F238E27FC236}">
                <a16:creationId xmlns:a16="http://schemas.microsoft.com/office/drawing/2014/main" id="{BCD2993B-52DC-5C34-953F-0B711CE1C9F9}"/>
              </a:ext>
            </a:extLst>
          </p:cNvPr>
          <p:cNvSpPr txBox="1"/>
          <p:nvPr/>
        </p:nvSpPr>
        <p:spPr>
          <a:xfrm>
            <a:off x="368300" y="4065924"/>
            <a:ext cx="10987088" cy="1600438"/>
          </a:xfrm>
          <a:prstGeom prst="rect">
            <a:avLst/>
          </a:prstGeom>
          <a:noFill/>
        </p:spPr>
        <p:txBody>
          <a:bodyPr wrap="square" rtlCol="0">
            <a:spAutoFit/>
          </a:bodyPr>
          <a:lstStyle/>
          <a:p>
            <a:pPr algn="just"/>
            <a:r>
              <a:rPr lang="fr-CN" sz="1400" dirty="0">
                <a:latin typeface="Arial" panose="020B0604020202020204" pitchFamily="34" charset="0"/>
                <a:cs typeface="Arial" panose="020B0604020202020204" pitchFamily="34" charset="0"/>
              </a:rPr>
              <a:t>Ce documentaire nous montre que la paix ne naît pas dans les grandes conférences ni dans les discours officiels, mais dans les gestes simples : tendre la main, écouter l’autre, accepter la différence, protéger la dignité de chacun. Le dialogue devient alors un pont qui relie des mondes que tout semblait opposer.</a:t>
            </a:r>
          </a:p>
          <a:p>
            <a:pPr algn="just"/>
            <a:r>
              <a:rPr lang="fr-CN" sz="1400" dirty="0">
                <a:latin typeface="Arial" panose="020B0604020202020204" pitchFamily="34" charset="0"/>
                <a:cs typeface="Arial" panose="020B0604020202020204" pitchFamily="34" charset="0"/>
              </a:rPr>
              <a:t>Au-delà d’un portrait, ce film est un appel. Un appel à croire que la cohésion sociale est possible. Un appel à s'engager, chacun à son niveau, pour reconstruire la confiance entre communautés, religions et cultures. Un appel à faire du dialogue un réflexe, une habitude, une culture. Car lorsque les hommes se parlent, les murs tombent. Lorsque les regards se croisent, les peurs s’éloignent. Lorsque les voix s’écoutent, la paix prend racine</a:t>
            </a:r>
            <a:endParaRPr lang="fr-FR" sz="700" b="1" dirty="0">
              <a:solidFill>
                <a:prstClr val="black"/>
              </a:solidFill>
              <a:latin typeface="Arial" panose="020B0604020202020204" pitchFamily="34" charset="0"/>
              <a:cs typeface="Arial" panose="020B0604020202020204" pitchFamily="34" charset="0"/>
            </a:endParaRPr>
          </a:p>
        </p:txBody>
      </p:sp>
      <p:pic>
        <p:nvPicPr>
          <p:cNvPr id="6" name="Espace réservé du contenu 9">
            <a:extLst>
              <a:ext uri="{FF2B5EF4-FFF2-40B4-BE49-F238E27FC236}">
                <a16:creationId xmlns:a16="http://schemas.microsoft.com/office/drawing/2014/main" id="{A6972623-6F0E-4B6E-09EE-0621AA288255}"/>
              </a:ext>
            </a:extLst>
          </p:cNvPr>
          <p:cNvPicPr>
            <a:picLocks noGrp="1" noChangeAspect="1"/>
          </p:cNvPicPr>
          <p:nvPr>
            <p:ph idx="1"/>
          </p:nvPr>
        </p:nvPicPr>
        <p:blipFill>
          <a:blip r:embed="rId2"/>
          <a:srcRect/>
          <a:stretch/>
        </p:blipFill>
        <p:spPr>
          <a:xfrm>
            <a:off x="6527800" y="514787"/>
            <a:ext cx="4827588" cy="3313826"/>
          </a:xfrm>
          <a:prstGeom prst="rect">
            <a:avLst/>
          </a:prstGeom>
          <a:ln w="38100">
            <a:solidFill>
              <a:srgbClr val="FFFF00"/>
            </a:solidFill>
          </a:ln>
        </p:spPr>
      </p:pic>
      <p:sp>
        <p:nvSpPr>
          <p:cNvPr id="7" name="ZoneTexte 6">
            <a:extLst>
              <a:ext uri="{FF2B5EF4-FFF2-40B4-BE49-F238E27FC236}">
                <a16:creationId xmlns:a16="http://schemas.microsoft.com/office/drawing/2014/main" id="{F13A19F2-B358-4B3B-922B-013590713B6F}"/>
              </a:ext>
            </a:extLst>
          </p:cNvPr>
          <p:cNvSpPr txBox="1"/>
          <p:nvPr/>
        </p:nvSpPr>
        <p:spPr>
          <a:xfrm>
            <a:off x="241300" y="421434"/>
            <a:ext cx="6565900" cy="369332"/>
          </a:xfrm>
          <a:prstGeom prst="rect">
            <a:avLst/>
          </a:prstGeom>
          <a:noFill/>
        </p:spPr>
        <p:txBody>
          <a:bodyPr wrap="square" rtlCol="0">
            <a:spAutoFit/>
          </a:bodyPr>
          <a:lstStyle/>
          <a:p>
            <a:r>
              <a:rPr lang="fr-FR" b="1" dirty="0">
                <a:solidFill>
                  <a:srgbClr val="008636"/>
                </a:solidFill>
                <a:latin typeface="Arial" panose="020B0604020202020204" pitchFamily="34" charset="0"/>
                <a:cs typeface="Arial" panose="020B0604020202020204" pitchFamily="34" charset="0"/>
              </a:rPr>
              <a:t>6- La paix, fruit du dialogue, du travail et de l'insertion 1/7</a:t>
            </a:r>
            <a:endParaRPr lang="fr-FR" dirty="0"/>
          </a:p>
        </p:txBody>
      </p:sp>
    </p:spTree>
    <p:extLst>
      <p:ext uri="{BB962C8B-B14F-4D97-AF65-F5344CB8AC3E}">
        <p14:creationId xmlns:p14="http://schemas.microsoft.com/office/powerpoint/2010/main" val="24914620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52C2F-4861-30A8-914B-5ABBFF576D31}"/>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8FCD9C3A-CE04-DD22-E953-9BC1488F9276}"/>
              </a:ext>
            </a:extLst>
          </p:cNvPr>
          <p:cNvSpPr>
            <a:spLocks noGrp="1"/>
          </p:cNvSpPr>
          <p:nvPr>
            <p:ph type="body" sz="half" idx="2"/>
          </p:nvPr>
        </p:nvSpPr>
        <p:spPr>
          <a:xfrm>
            <a:off x="126486" y="2070100"/>
            <a:ext cx="11570214" cy="3352800"/>
          </a:xfrm>
        </p:spPr>
        <p:txBody>
          <a:bodyPr>
            <a:normAutofit fontScale="92500" lnSpcReduction="10000"/>
          </a:bodyPr>
          <a:lstStyle/>
          <a:p>
            <a:pPr algn="just"/>
            <a:r>
              <a:rPr lang="fr-FR" sz="3200" cap="none" dirty="0">
                <a:latin typeface="Arial" panose="020B0604020202020204" pitchFamily="34" charset="0"/>
                <a:cs typeface="Arial" panose="020B0604020202020204" pitchFamily="34" charset="0"/>
              </a:rPr>
              <a:t>Le documentaire constitue aujourd’hui un instrument puissant au service de la transformation sociale. En donnant la parole à des acteurs souvent invisibles, il permet de révéler des réalités, de susciter le débat et d’inspirer des actions concrètes. Dans le cadre de la promotion du travail décent, de la paix et de l’insertion socioprofessionnelle, son impact est particulièrement déterminant.</a:t>
            </a:r>
            <a:endParaRPr lang="fr-CN" sz="3200" cap="none" dirty="0">
              <a:latin typeface="Arial" panose="020B0604020202020204" pitchFamily="34" charset="0"/>
              <a:cs typeface="Arial" panose="020B0604020202020204" pitchFamily="34" charset="0"/>
            </a:endParaRPr>
          </a:p>
          <a:p>
            <a:pPr algn="just"/>
            <a:endParaRPr kumimoji="0" lang="fr-FR" sz="9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1" name="Titre 1">
            <a:extLst>
              <a:ext uri="{FF2B5EF4-FFF2-40B4-BE49-F238E27FC236}">
                <a16:creationId xmlns:a16="http://schemas.microsoft.com/office/drawing/2014/main" id="{16941E6C-D848-0656-FDE8-B9392ED89FF4}"/>
              </a:ext>
            </a:extLst>
          </p:cNvPr>
          <p:cNvSpPr>
            <a:spLocks noGrp="1"/>
          </p:cNvSpPr>
          <p:nvPr>
            <p:ph type="title"/>
          </p:nvPr>
        </p:nvSpPr>
        <p:spPr>
          <a:xfrm>
            <a:off x="1541599" y="941474"/>
            <a:ext cx="8612051" cy="449432"/>
          </a:xfrm>
        </p:spPr>
        <p:txBody>
          <a:bodyPr>
            <a:noAutofit/>
          </a:bodyPr>
          <a:lstStyle/>
          <a:p>
            <a:pPr algn="ctr"/>
            <a:r>
              <a:rPr lang="fr-FR" sz="2000" b="1" cap="none" dirty="0">
                <a:solidFill>
                  <a:schemeClr val="tx1"/>
                </a:solidFill>
                <a:latin typeface="Arial" panose="020B0604020202020204" pitchFamily="34" charset="0"/>
                <a:cs typeface="Arial" panose="020B0604020202020204" pitchFamily="34" charset="0"/>
              </a:rPr>
              <a:t>L’impact du documentaire, moteur de la paix</a:t>
            </a:r>
            <a:endParaRPr lang="fr-CN" sz="2000" dirty="0">
              <a:solidFill>
                <a:schemeClr val="tx1"/>
              </a:solidFill>
            </a:endParaRPr>
          </a:p>
        </p:txBody>
      </p:sp>
      <p:sp>
        <p:nvSpPr>
          <p:cNvPr id="5" name="Rectangle 4">
            <a:extLst>
              <a:ext uri="{FF2B5EF4-FFF2-40B4-BE49-F238E27FC236}">
                <a16:creationId xmlns:a16="http://schemas.microsoft.com/office/drawing/2014/main" id="{FA173BB0-2AAE-CEA6-1933-2F3F28782CCE}"/>
              </a:ext>
            </a:extLst>
          </p:cNvPr>
          <p:cNvSpPr/>
          <p:nvPr/>
        </p:nvSpPr>
        <p:spPr>
          <a:xfrm>
            <a:off x="0" y="5578763"/>
            <a:ext cx="11851218" cy="993356"/>
          </a:xfrm>
          <a:prstGeom prst="rect">
            <a:avLst/>
          </a:prstGeom>
          <a:solidFill>
            <a:srgbClr val="008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N"/>
          </a:p>
        </p:txBody>
      </p:sp>
      <p:sp>
        <p:nvSpPr>
          <p:cNvPr id="7" name="ZoneTexte 6">
            <a:extLst>
              <a:ext uri="{FF2B5EF4-FFF2-40B4-BE49-F238E27FC236}">
                <a16:creationId xmlns:a16="http://schemas.microsoft.com/office/drawing/2014/main" id="{5B82F1AC-FC73-CF8D-3E24-6A888E8B780F}"/>
              </a:ext>
            </a:extLst>
          </p:cNvPr>
          <p:cNvSpPr txBox="1"/>
          <p:nvPr/>
        </p:nvSpPr>
        <p:spPr>
          <a:xfrm>
            <a:off x="328749" y="305062"/>
            <a:ext cx="10821851" cy="523220"/>
          </a:xfrm>
          <a:prstGeom prst="rect">
            <a:avLst/>
          </a:prstGeom>
          <a:noFill/>
        </p:spPr>
        <p:txBody>
          <a:bodyPr wrap="square" rtlCol="0">
            <a:spAutoFit/>
          </a:bodyPr>
          <a:lstStyle/>
          <a:p>
            <a:r>
              <a:rPr lang="fr-FR" sz="2800" b="1" dirty="0">
                <a:solidFill>
                  <a:srgbClr val="008636"/>
                </a:solidFill>
                <a:latin typeface="Arial" panose="020B0604020202020204" pitchFamily="34" charset="0"/>
                <a:cs typeface="Arial" panose="020B0604020202020204" pitchFamily="34" charset="0"/>
              </a:rPr>
              <a:t>6- La paix, fruit du dialogue, du travail et de l'insertion 2/7</a:t>
            </a:r>
            <a:endParaRPr lang="fr-FR" sz="2800" dirty="0"/>
          </a:p>
        </p:txBody>
      </p:sp>
    </p:spTree>
    <p:extLst>
      <p:ext uri="{BB962C8B-B14F-4D97-AF65-F5344CB8AC3E}">
        <p14:creationId xmlns:p14="http://schemas.microsoft.com/office/powerpoint/2010/main" val="3647992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75F9D6C-AE94-4886-78F2-2578331B9F10}"/>
              </a:ext>
            </a:extLst>
          </p:cNvPr>
          <p:cNvSpPr>
            <a:spLocks noGrp="1"/>
          </p:cNvSpPr>
          <p:nvPr>
            <p:ph idx="1"/>
          </p:nvPr>
        </p:nvSpPr>
        <p:spPr>
          <a:xfrm>
            <a:off x="0" y="927100"/>
            <a:ext cx="11658600" cy="4946651"/>
          </a:xfrm>
        </p:spPr>
        <p:txBody>
          <a:bodyPr>
            <a:normAutofit fontScale="32500" lnSpcReduction="20000"/>
          </a:bodyPr>
          <a:lstStyle/>
          <a:p>
            <a:pPr marL="0" indent="0" algn="ctr">
              <a:buNone/>
            </a:pPr>
            <a:r>
              <a:rPr lang="fr-FR" sz="4500" b="1" cap="none" dirty="0">
                <a:latin typeface="Arial" panose="020B0604020202020204" pitchFamily="34" charset="0"/>
                <a:cs typeface="Arial" panose="020B0604020202020204" pitchFamily="34" charset="0"/>
              </a:rPr>
              <a:t>1. Un outil de sensibilisation et de prise de conscience</a:t>
            </a:r>
            <a:endParaRPr lang="fr-CN" sz="4500" b="1" cap="none" dirty="0">
              <a:latin typeface="Arial" panose="020B0604020202020204" pitchFamily="34" charset="0"/>
              <a:cs typeface="Arial" panose="020B0604020202020204" pitchFamily="34" charset="0"/>
            </a:endParaRPr>
          </a:p>
          <a:p>
            <a:pPr marL="0" indent="0" algn="just">
              <a:buNone/>
            </a:pPr>
            <a:r>
              <a:rPr lang="fr-FR" cap="none" dirty="0">
                <a:latin typeface="Arial" panose="020B0604020202020204" pitchFamily="34" charset="0"/>
                <a:cs typeface="Arial" panose="020B0604020202020204" pitchFamily="34" charset="0"/>
              </a:rPr>
              <a:t>Le documentaire met en lumière les défis auxquels font face les jeunes, les femmes et les communautés.</a:t>
            </a:r>
            <a:br>
              <a:rPr lang="fr-FR" cap="none" dirty="0">
                <a:latin typeface="Arial" panose="020B0604020202020204" pitchFamily="34" charset="0"/>
                <a:cs typeface="Arial" panose="020B0604020202020204" pitchFamily="34" charset="0"/>
              </a:rPr>
            </a:br>
            <a:r>
              <a:rPr lang="fr-FR" cap="none" dirty="0">
                <a:latin typeface="Arial" panose="020B0604020202020204" pitchFamily="34" charset="0"/>
                <a:cs typeface="Arial" panose="020B0604020202020204" pitchFamily="34" charset="0"/>
              </a:rPr>
              <a:t>En exposant les histoires réelles de personnes engagées dans le dialogue interreligieux, la cohésion sociale ou l’insertion professionnelle, il :</a:t>
            </a:r>
            <a:endParaRPr lang="fr-CN" cap="none" dirty="0">
              <a:latin typeface="Arial" panose="020B0604020202020204" pitchFamily="34" charset="0"/>
              <a:cs typeface="Arial" panose="020B0604020202020204" pitchFamily="34" charset="0"/>
            </a:endParaRPr>
          </a:p>
          <a:p>
            <a:pPr lvl="0" algn="ctr">
              <a:buFont typeface="Wingdings" pitchFamily="2" charset="2"/>
              <a:buChar char="v"/>
            </a:pPr>
            <a:r>
              <a:rPr lang="fr-FR" cap="none" dirty="0">
                <a:latin typeface="Arial" panose="020B0604020202020204" pitchFamily="34" charset="0"/>
                <a:cs typeface="Arial" panose="020B0604020202020204" pitchFamily="34" charset="0"/>
              </a:rPr>
              <a:t>Éveille les consciences sur les enjeux sociaux et humains</a:t>
            </a:r>
            <a:endParaRPr lang="fr-CN" cap="none" dirty="0">
              <a:latin typeface="Arial" panose="020B0604020202020204" pitchFamily="34" charset="0"/>
              <a:cs typeface="Arial" panose="020B0604020202020204" pitchFamily="34" charset="0"/>
            </a:endParaRPr>
          </a:p>
          <a:p>
            <a:pPr lvl="0" algn="ctr">
              <a:buFont typeface="Wingdings" pitchFamily="2" charset="2"/>
              <a:buChar char="v"/>
            </a:pPr>
            <a:r>
              <a:rPr lang="fr-FR" cap="none" dirty="0">
                <a:latin typeface="Arial" panose="020B0604020202020204" pitchFamily="34" charset="0"/>
                <a:cs typeface="Arial" panose="020B0604020202020204" pitchFamily="34" charset="0"/>
              </a:rPr>
              <a:t>Déconstruit les stéréotypes et les préjugés</a:t>
            </a:r>
            <a:endParaRPr lang="fr-CN" cap="none" dirty="0">
              <a:latin typeface="Arial" panose="020B0604020202020204" pitchFamily="34" charset="0"/>
              <a:cs typeface="Arial" panose="020B0604020202020204" pitchFamily="34" charset="0"/>
            </a:endParaRPr>
          </a:p>
          <a:p>
            <a:pPr lvl="0" algn="ctr">
              <a:buFont typeface="Wingdings" pitchFamily="2" charset="2"/>
              <a:buChar char="v"/>
            </a:pPr>
            <a:r>
              <a:rPr lang="fr-FR" cap="none" dirty="0">
                <a:latin typeface="Arial" panose="020B0604020202020204" pitchFamily="34" charset="0"/>
                <a:cs typeface="Arial" panose="020B0604020202020204" pitchFamily="34" charset="0"/>
              </a:rPr>
              <a:t>Favorise le respect des différences et la compréhension mutuelle.</a:t>
            </a:r>
            <a:endParaRPr lang="fr-CN" cap="none" dirty="0">
              <a:latin typeface="Arial" panose="020B0604020202020204" pitchFamily="34" charset="0"/>
              <a:cs typeface="Arial" panose="020B0604020202020204" pitchFamily="34" charset="0"/>
            </a:endParaRPr>
          </a:p>
          <a:p>
            <a:pPr marL="0" indent="0" algn="ctr">
              <a:buNone/>
            </a:pPr>
            <a:r>
              <a:rPr lang="fr-FR" sz="4900" b="1" cap="none" dirty="0">
                <a:latin typeface="Arial" panose="020B0604020202020204" pitchFamily="34" charset="0"/>
                <a:cs typeface="Arial" panose="020B0604020202020204" pitchFamily="34" charset="0"/>
              </a:rPr>
              <a:t>2. Un levier de promotion du vivre-ensemble et de la paix</a:t>
            </a:r>
            <a:endParaRPr lang="fr-CN" sz="4900" b="1" cap="none" dirty="0">
              <a:latin typeface="Arial" panose="020B0604020202020204" pitchFamily="34" charset="0"/>
              <a:cs typeface="Arial" panose="020B0604020202020204" pitchFamily="34" charset="0"/>
            </a:endParaRPr>
          </a:p>
          <a:p>
            <a:pPr marL="0" indent="0" algn="ctr">
              <a:buNone/>
            </a:pPr>
            <a:r>
              <a:rPr lang="fr-FR" cap="none" dirty="0">
                <a:latin typeface="Arial" panose="020B0604020202020204" pitchFamily="34" charset="0"/>
                <a:cs typeface="Arial" panose="020B0604020202020204" pitchFamily="34" charset="0"/>
              </a:rPr>
              <a:t>En valorisant les récits de vie, les rencontres et les initiatives positives, le documentaire devient un espace de médiation. Il contribue à :</a:t>
            </a:r>
            <a:endParaRPr lang="fr-CN" cap="none" dirty="0">
              <a:latin typeface="Arial" panose="020B0604020202020204" pitchFamily="34" charset="0"/>
              <a:cs typeface="Arial" panose="020B0604020202020204" pitchFamily="34" charset="0"/>
            </a:endParaRPr>
          </a:p>
          <a:p>
            <a:pPr algn="ctr">
              <a:buFont typeface="Wingdings" pitchFamily="2" charset="2"/>
              <a:buChar char="v"/>
            </a:pPr>
            <a:r>
              <a:rPr lang="fr-FR" cap="none" dirty="0">
                <a:latin typeface="Arial" panose="020B0604020202020204" pitchFamily="34" charset="0"/>
                <a:cs typeface="Arial" panose="020B0604020202020204" pitchFamily="34" charset="0"/>
              </a:rPr>
              <a:t>Encourager le dialogue entre personnes et communautés</a:t>
            </a:r>
            <a:endParaRPr lang="fr-CN" cap="none" dirty="0">
              <a:latin typeface="Arial" panose="020B0604020202020204" pitchFamily="34" charset="0"/>
              <a:cs typeface="Arial" panose="020B0604020202020204" pitchFamily="34" charset="0"/>
            </a:endParaRPr>
          </a:p>
          <a:p>
            <a:pPr algn="ctr">
              <a:buFont typeface="Wingdings" pitchFamily="2" charset="2"/>
              <a:buChar char="v"/>
            </a:pPr>
            <a:r>
              <a:rPr lang="fr-FR" cap="none" dirty="0">
                <a:latin typeface="Arial" panose="020B0604020202020204" pitchFamily="34" charset="0"/>
                <a:cs typeface="Arial" panose="020B0604020202020204" pitchFamily="34" charset="0"/>
              </a:rPr>
              <a:t>Promouvoir des valeurs de tolérance, de solidarité et d’humanité</a:t>
            </a:r>
            <a:endParaRPr lang="fr-CN" cap="none" dirty="0">
              <a:latin typeface="Arial" panose="020B0604020202020204" pitchFamily="34" charset="0"/>
              <a:cs typeface="Arial" panose="020B0604020202020204" pitchFamily="34" charset="0"/>
            </a:endParaRPr>
          </a:p>
          <a:p>
            <a:pPr algn="ctr">
              <a:buFont typeface="Wingdings" pitchFamily="2" charset="2"/>
              <a:buChar char="v"/>
            </a:pPr>
            <a:r>
              <a:rPr lang="fr-FR" cap="none" dirty="0">
                <a:latin typeface="Arial" panose="020B0604020202020204" pitchFamily="34" charset="0"/>
                <a:cs typeface="Arial" panose="020B0604020202020204" pitchFamily="34" charset="0"/>
              </a:rPr>
              <a:t>Renforcer la cohésion sociale dans un contexte marqué par l’insécurité et les tensions.</a:t>
            </a:r>
            <a:endParaRPr lang="fr-CN" cap="none" dirty="0">
              <a:latin typeface="Arial" panose="020B0604020202020204" pitchFamily="34" charset="0"/>
              <a:cs typeface="Arial" panose="020B0604020202020204" pitchFamily="34" charset="0"/>
            </a:endParaRPr>
          </a:p>
          <a:p>
            <a:pPr marL="0" indent="0" algn="ctr">
              <a:buNone/>
            </a:pPr>
            <a:r>
              <a:rPr lang="fr-FR" sz="4900" b="1" cap="none" dirty="0">
                <a:latin typeface="Arial" panose="020B0604020202020204" pitchFamily="34" charset="0"/>
                <a:cs typeface="Arial" panose="020B0604020202020204" pitchFamily="34" charset="0"/>
              </a:rPr>
              <a:t>3. Un catalyseur d’insertion socioprofessionnelle</a:t>
            </a:r>
            <a:endParaRPr lang="fr-CN" sz="4900" b="1" cap="none" dirty="0">
              <a:latin typeface="Arial" panose="020B0604020202020204" pitchFamily="34" charset="0"/>
              <a:cs typeface="Arial" panose="020B0604020202020204" pitchFamily="34" charset="0"/>
            </a:endParaRPr>
          </a:p>
          <a:p>
            <a:pPr algn="ctr">
              <a:buFont typeface="Wingdings" pitchFamily="2" charset="2"/>
              <a:buChar char="v"/>
            </a:pPr>
            <a:r>
              <a:rPr lang="fr-FR" cap="none" dirty="0">
                <a:latin typeface="Arial" panose="020B0604020202020204" pitchFamily="34" charset="0"/>
                <a:cs typeface="Arial" panose="020B0604020202020204" pitchFamily="34" charset="0"/>
              </a:rPr>
              <a:t>Le documentaire montre des parcours inspirants qui motivent les jeunes à croire en eux et à agir. Grâce à la visibilité qu’il offre :</a:t>
            </a:r>
            <a:endParaRPr lang="fr-CN" cap="none" dirty="0">
              <a:latin typeface="Arial" panose="020B0604020202020204" pitchFamily="34" charset="0"/>
              <a:cs typeface="Arial" panose="020B0604020202020204" pitchFamily="34" charset="0"/>
            </a:endParaRPr>
          </a:p>
          <a:p>
            <a:pPr lvl="0" algn="ctr">
              <a:buFont typeface="Wingdings" pitchFamily="2" charset="2"/>
              <a:buChar char="v"/>
            </a:pPr>
            <a:r>
              <a:rPr lang="fr-FR" cap="none" dirty="0">
                <a:latin typeface="Arial" panose="020B0604020202020204" pitchFamily="34" charset="0"/>
                <a:cs typeface="Arial" panose="020B0604020202020204" pitchFamily="34" charset="0"/>
              </a:rPr>
              <a:t>Des jeunes découvrent des opportunités de formation et d’activités génératrices de revenus</a:t>
            </a:r>
            <a:endParaRPr lang="fr-CN" cap="none" dirty="0">
              <a:latin typeface="Arial" panose="020B0604020202020204" pitchFamily="34" charset="0"/>
              <a:cs typeface="Arial" panose="020B0604020202020204" pitchFamily="34" charset="0"/>
            </a:endParaRPr>
          </a:p>
          <a:p>
            <a:pPr lvl="0" algn="ctr">
              <a:buFont typeface="Wingdings" pitchFamily="2" charset="2"/>
              <a:buChar char="v"/>
            </a:pPr>
            <a:r>
              <a:rPr lang="fr-FR" cap="none" dirty="0">
                <a:latin typeface="Arial" panose="020B0604020202020204" pitchFamily="34" charset="0"/>
                <a:cs typeface="Arial" panose="020B0604020202020204" pitchFamily="34" charset="0"/>
              </a:rPr>
              <a:t>Des organismes deviennent davantage disposés à accompagner ou financer des projets</a:t>
            </a:r>
            <a:endParaRPr lang="fr-CN" cap="none" dirty="0">
              <a:latin typeface="Arial" panose="020B0604020202020204" pitchFamily="34" charset="0"/>
              <a:cs typeface="Arial" panose="020B0604020202020204" pitchFamily="34" charset="0"/>
            </a:endParaRPr>
          </a:p>
          <a:p>
            <a:pPr lvl="0" algn="ctr">
              <a:buFont typeface="Wingdings" pitchFamily="2" charset="2"/>
              <a:buChar char="v"/>
            </a:pPr>
            <a:r>
              <a:rPr lang="fr-FR" cap="none" dirty="0">
                <a:latin typeface="Arial" panose="020B0604020202020204" pitchFamily="34" charset="0"/>
                <a:cs typeface="Arial" panose="020B0604020202020204" pitchFamily="34" charset="0"/>
              </a:rPr>
              <a:t>Les succès stories inspirent d’autres personnes à s’insérer dans le monde du travail.</a:t>
            </a:r>
            <a:endParaRPr lang="fr-CN" cap="none" dirty="0">
              <a:latin typeface="Arial" panose="020B0604020202020204" pitchFamily="34" charset="0"/>
              <a:cs typeface="Arial" panose="020B0604020202020204" pitchFamily="34" charset="0"/>
            </a:endParaRPr>
          </a:p>
          <a:p>
            <a:endParaRPr lang="fr-FR" cap="none" dirty="0">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0ED56427-27A3-6B63-40EA-696DB8273133}"/>
              </a:ext>
            </a:extLst>
          </p:cNvPr>
          <p:cNvSpPr txBox="1"/>
          <p:nvPr/>
        </p:nvSpPr>
        <p:spPr>
          <a:xfrm>
            <a:off x="2971800" y="285234"/>
            <a:ext cx="6426200" cy="369332"/>
          </a:xfrm>
          <a:prstGeom prst="rect">
            <a:avLst/>
          </a:prstGeom>
          <a:noFill/>
        </p:spPr>
        <p:txBody>
          <a:bodyPr wrap="square" rtlCol="0">
            <a:spAutoFit/>
          </a:bodyPr>
          <a:lstStyle/>
          <a:p>
            <a:r>
              <a:rPr lang="fr-FR" b="1" dirty="0">
                <a:solidFill>
                  <a:srgbClr val="008636"/>
                </a:solidFill>
                <a:latin typeface="Arial" panose="020B0604020202020204" pitchFamily="34" charset="0"/>
                <a:cs typeface="Arial" panose="020B0604020202020204" pitchFamily="34" charset="0"/>
              </a:rPr>
              <a:t>6- La paix, fruit du dialogue, du travail et de l'insertion 3/7</a:t>
            </a:r>
            <a:endParaRPr lang="fr-FR" dirty="0"/>
          </a:p>
        </p:txBody>
      </p:sp>
    </p:spTree>
    <p:extLst>
      <p:ext uri="{BB962C8B-B14F-4D97-AF65-F5344CB8AC3E}">
        <p14:creationId xmlns:p14="http://schemas.microsoft.com/office/powerpoint/2010/main" val="977331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05C06-AA5D-FC63-814F-59879D7148E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5786AFF-ABC1-A3DF-3929-AA76B9CE7DDE}"/>
              </a:ext>
            </a:extLst>
          </p:cNvPr>
          <p:cNvSpPr>
            <a:spLocks noGrp="1"/>
          </p:cNvSpPr>
          <p:nvPr>
            <p:ph type="ctrTitle"/>
          </p:nvPr>
        </p:nvSpPr>
        <p:spPr>
          <a:xfrm>
            <a:off x="172248" y="694426"/>
            <a:ext cx="8540431" cy="3626300"/>
          </a:xfrm>
        </p:spPr>
        <p:txBody>
          <a:bodyPr>
            <a:noAutofit/>
          </a:bodyPr>
          <a:lstStyle/>
          <a:p>
            <a:pPr algn="l">
              <a:lnSpc>
                <a:spcPct val="150000"/>
              </a:lnSpc>
            </a:pPr>
            <a:br>
              <a:rPr lang="fr-FR" sz="2000" b="1" cap="none" dirty="0">
                <a:solidFill>
                  <a:schemeClr val="tx1"/>
                </a:solidFill>
                <a:latin typeface="Arial" panose="020B0604020202020204" pitchFamily="34" charset="0"/>
                <a:cs typeface="Arial" panose="020B0604020202020204" pitchFamily="34" charset="0"/>
              </a:rPr>
            </a:br>
            <a:r>
              <a:rPr lang="fr-FR" sz="2000" b="1" cap="none" dirty="0">
                <a:solidFill>
                  <a:schemeClr val="tx1"/>
                </a:solidFill>
                <a:latin typeface="Arial" panose="020B0604020202020204" pitchFamily="34" charset="0"/>
                <a:cs typeface="Arial" panose="020B0604020202020204" pitchFamily="34" charset="0"/>
              </a:rPr>
              <a:t>1. Mon identité </a:t>
            </a:r>
            <a:br>
              <a:rPr lang="fr-FR" sz="2000" b="1" cap="none" dirty="0">
                <a:solidFill>
                  <a:schemeClr val="tx1"/>
                </a:solidFill>
                <a:latin typeface="Arial" panose="020B0604020202020204" pitchFamily="34" charset="0"/>
                <a:cs typeface="Arial" panose="020B0604020202020204" pitchFamily="34" charset="0"/>
              </a:rPr>
            </a:br>
            <a:r>
              <a:rPr lang="fr-FR" sz="2000" b="1" cap="none" dirty="0">
                <a:solidFill>
                  <a:schemeClr val="tx1"/>
                </a:solidFill>
                <a:latin typeface="Arial" panose="020B0604020202020204" pitchFamily="34" charset="0"/>
                <a:cs typeface="Arial" panose="020B0604020202020204" pitchFamily="34" charset="0"/>
              </a:rPr>
              <a:t>2. Ma passion, mon engagement </a:t>
            </a:r>
            <a:br>
              <a:rPr lang="fr-BF" sz="2000" b="1" cap="none" dirty="0">
                <a:solidFill>
                  <a:schemeClr val="tx1"/>
                </a:solidFill>
                <a:latin typeface="Arial" panose="020B0604020202020204" pitchFamily="34" charset="0"/>
                <a:cs typeface="Arial" panose="020B0604020202020204" pitchFamily="34" charset="0"/>
              </a:rPr>
            </a:br>
            <a:r>
              <a:rPr lang="fr-FR" sz="2000" b="1" cap="none" dirty="0">
                <a:solidFill>
                  <a:schemeClr val="tx1"/>
                </a:solidFill>
                <a:latin typeface="Arial" panose="020B0604020202020204" pitchFamily="34" charset="0"/>
                <a:cs typeface="Arial" panose="020B0604020202020204" pitchFamily="34" charset="0"/>
              </a:rPr>
              <a:t>3. AMIVI pour l’insertion professionnelle et l’autonomisation </a:t>
            </a:r>
            <a:br>
              <a:rPr lang="fr-BF" sz="2000" b="1" cap="none" dirty="0">
                <a:solidFill>
                  <a:schemeClr val="tx1"/>
                </a:solidFill>
                <a:latin typeface="Arial" panose="020B0604020202020204" pitchFamily="34" charset="0"/>
                <a:cs typeface="Arial" panose="020B0604020202020204" pitchFamily="34" charset="0"/>
              </a:rPr>
            </a:br>
            <a:r>
              <a:rPr lang="fr-FR" sz="2000" b="1" cap="none" dirty="0">
                <a:solidFill>
                  <a:schemeClr val="tx1"/>
                </a:solidFill>
                <a:latin typeface="Arial" panose="020B0604020202020204" pitchFamily="34" charset="0"/>
                <a:cs typeface="Arial" panose="020B0604020202020204" pitchFamily="34" charset="0"/>
              </a:rPr>
              <a:t>4. P</a:t>
            </a:r>
            <a:r>
              <a:rPr lang="fr-BF" sz="2000" b="1" cap="none" dirty="0" err="1">
                <a:solidFill>
                  <a:schemeClr val="tx1"/>
                </a:solidFill>
                <a:latin typeface="Arial" panose="020B0604020202020204" pitchFamily="34" charset="0"/>
                <a:cs typeface="Arial" panose="020B0604020202020204" pitchFamily="34" charset="0"/>
              </a:rPr>
              <a:t>alingwendé</a:t>
            </a:r>
            <a:r>
              <a:rPr lang="fr-BF" sz="2000" b="1" cap="none" dirty="0">
                <a:solidFill>
                  <a:schemeClr val="tx1"/>
                </a:solidFill>
                <a:latin typeface="Arial" panose="020B0604020202020204" pitchFamily="34" charset="0"/>
                <a:cs typeface="Arial" panose="020B0604020202020204" pitchFamily="34" charset="0"/>
              </a:rPr>
              <a:t> </a:t>
            </a:r>
            <a:r>
              <a:rPr lang="fr-FR" sz="2000" b="1" cap="none" dirty="0">
                <a:solidFill>
                  <a:schemeClr val="tx1"/>
                </a:solidFill>
                <a:latin typeface="Arial" panose="020B0604020202020204" pitchFamily="34" charset="0"/>
                <a:cs typeface="Arial" panose="020B0604020202020204" pitchFamily="34" charset="0"/>
              </a:rPr>
              <a:t>: un centre d’insertion sociale « maison de paix »</a:t>
            </a:r>
            <a:br>
              <a:rPr lang="fr-BF" sz="2000" b="1" cap="none" dirty="0">
                <a:solidFill>
                  <a:schemeClr val="tx1"/>
                </a:solidFill>
                <a:latin typeface="Arial" panose="020B0604020202020204" pitchFamily="34" charset="0"/>
                <a:cs typeface="Arial" panose="020B0604020202020204" pitchFamily="34" charset="0"/>
              </a:rPr>
            </a:br>
            <a:r>
              <a:rPr lang="fr-FR" sz="2000" b="1" cap="none" dirty="0">
                <a:solidFill>
                  <a:schemeClr val="tx1"/>
                </a:solidFill>
                <a:latin typeface="Arial" panose="020B0604020202020204" pitchFamily="34" charset="0"/>
                <a:cs typeface="Arial" panose="020B0604020202020204" pitchFamily="34" charset="0"/>
              </a:rPr>
              <a:t>5. Le dialogue, moteur de la paix </a:t>
            </a:r>
            <a:br>
              <a:rPr lang="fr-BF" sz="2000" b="1" cap="none" dirty="0">
                <a:solidFill>
                  <a:schemeClr val="tx1"/>
                </a:solidFill>
                <a:latin typeface="Arial" panose="020B0604020202020204" pitchFamily="34" charset="0"/>
                <a:cs typeface="Arial" panose="020B0604020202020204" pitchFamily="34" charset="0"/>
              </a:rPr>
            </a:br>
            <a:r>
              <a:rPr lang="fr-FR" sz="2000" b="1" cap="none" dirty="0">
                <a:solidFill>
                  <a:schemeClr val="tx1"/>
                </a:solidFill>
                <a:latin typeface="Arial" panose="020B0604020202020204" pitchFamily="34" charset="0"/>
                <a:cs typeface="Arial" panose="020B0604020202020204" pitchFamily="34" charset="0"/>
              </a:rPr>
              <a:t>6. La paix, fruit du dialogue, du travail et de l’insertion  </a:t>
            </a:r>
            <a:br>
              <a:rPr lang="fr-FR" sz="2000" b="1" cap="none" dirty="0">
                <a:solidFill>
                  <a:schemeClr val="tx1"/>
                </a:solidFill>
                <a:latin typeface="Arial" panose="020B0604020202020204" pitchFamily="34" charset="0"/>
                <a:cs typeface="Arial" panose="020B0604020202020204" pitchFamily="34" charset="0"/>
              </a:rPr>
            </a:br>
            <a:r>
              <a:rPr lang="fr-FR" sz="2000" b="1" cap="none" dirty="0">
                <a:solidFill>
                  <a:schemeClr val="tx1"/>
                </a:solidFill>
                <a:latin typeface="Arial" panose="020B0604020202020204" pitchFamily="34" charset="0"/>
                <a:cs typeface="Arial" panose="020B0604020202020204" pitchFamily="34" charset="0"/>
              </a:rPr>
              <a:t>7. Une équipe, une famille professionnelle, un idéal commun</a:t>
            </a:r>
            <a:endParaRPr lang="fr-BF" sz="2000" b="1" cap="none" dirty="0">
              <a:solidFill>
                <a:schemeClr val="tx1"/>
              </a:solidFill>
              <a:latin typeface="Arial" panose="020B0604020202020204" pitchFamily="34" charset="0"/>
              <a:cs typeface="Arial" panose="020B0604020202020204" pitchFamily="34" charset="0"/>
            </a:endParaRPr>
          </a:p>
        </p:txBody>
      </p:sp>
      <p:sp>
        <p:nvSpPr>
          <p:cNvPr id="3" name="Triangle rectangle 2">
            <a:extLst>
              <a:ext uri="{FF2B5EF4-FFF2-40B4-BE49-F238E27FC236}">
                <a16:creationId xmlns:a16="http://schemas.microsoft.com/office/drawing/2014/main" id="{CECA6898-7070-AD41-46EA-32079B76365F}"/>
              </a:ext>
            </a:extLst>
          </p:cNvPr>
          <p:cNvSpPr/>
          <p:nvPr/>
        </p:nvSpPr>
        <p:spPr>
          <a:xfrm flipV="1">
            <a:off x="0" y="0"/>
            <a:ext cx="8712679" cy="511899"/>
          </a:xfrm>
          <a:prstGeom prst="rtTriangle">
            <a:avLst/>
          </a:prstGeom>
          <a:solidFill>
            <a:srgbClr val="008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N"/>
          </a:p>
        </p:txBody>
      </p:sp>
      <p:cxnSp>
        <p:nvCxnSpPr>
          <p:cNvPr id="11" name="Connecteur droit 10">
            <a:extLst>
              <a:ext uri="{FF2B5EF4-FFF2-40B4-BE49-F238E27FC236}">
                <a16:creationId xmlns:a16="http://schemas.microsoft.com/office/drawing/2014/main" id="{A9C4DF4D-4FE6-6CA1-2BBA-4503218CCC7E}"/>
              </a:ext>
            </a:extLst>
          </p:cNvPr>
          <p:cNvCxnSpPr>
            <a:cxnSpLocks/>
          </p:cNvCxnSpPr>
          <p:nvPr/>
        </p:nvCxnSpPr>
        <p:spPr>
          <a:xfrm>
            <a:off x="0" y="4865298"/>
            <a:ext cx="0" cy="1414732"/>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0DA0844B-44F7-7EA0-B94C-89E43A92534F}"/>
              </a:ext>
            </a:extLst>
          </p:cNvPr>
          <p:cNvSpPr/>
          <p:nvPr/>
        </p:nvSpPr>
        <p:spPr>
          <a:xfrm rot="21394037">
            <a:off x="-9300" y="4517057"/>
            <a:ext cx="11289550" cy="1548059"/>
          </a:xfrm>
          <a:prstGeom prst="rect">
            <a:avLst/>
          </a:prstGeom>
          <a:solidFill>
            <a:srgbClr val="008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N"/>
          </a:p>
        </p:txBody>
      </p:sp>
      <p:sp>
        <p:nvSpPr>
          <p:cNvPr id="4" name="Titre 1">
            <a:extLst>
              <a:ext uri="{FF2B5EF4-FFF2-40B4-BE49-F238E27FC236}">
                <a16:creationId xmlns:a16="http://schemas.microsoft.com/office/drawing/2014/main" id="{B9F46666-4547-E63B-8A68-13072832B14C}"/>
              </a:ext>
            </a:extLst>
          </p:cNvPr>
          <p:cNvSpPr txBox="1">
            <a:spLocks/>
          </p:cNvSpPr>
          <p:nvPr/>
        </p:nvSpPr>
        <p:spPr>
          <a:xfrm>
            <a:off x="-2223704" y="511899"/>
            <a:ext cx="6666167" cy="607624"/>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8000" kern="1200" cap="all" baseline="0">
                <a:solidFill>
                  <a:schemeClr val="accent1"/>
                </a:solidFill>
                <a:effectLst/>
                <a:latin typeface="+mj-lt"/>
                <a:ea typeface="+mj-ea"/>
                <a:cs typeface="+mj-cs"/>
              </a:defRPr>
            </a:lvl1pPr>
          </a:lstStyle>
          <a:p>
            <a:pPr algn="ctr"/>
            <a:r>
              <a:rPr lang="fr-FR" sz="3200" b="1" cap="none" dirty="0">
                <a:solidFill>
                  <a:srgbClr val="47725B"/>
                </a:solidFill>
                <a:latin typeface="Arial" panose="020B0604020202020204" pitchFamily="34" charset="0"/>
                <a:cs typeface="Arial" panose="020B0604020202020204" pitchFamily="34" charset="0"/>
              </a:rPr>
              <a:t>Plan</a:t>
            </a:r>
            <a:endParaRPr lang="fr-FR" sz="3200" dirty="0">
              <a:solidFill>
                <a:srgbClr val="47725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52330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E640026E-D125-3607-12FC-483C9440875D}"/>
              </a:ext>
            </a:extLst>
          </p:cNvPr>
          <p:cNvSpPr>
            <a:spLocks noGrp="1"/>
          </p:cNvSpPr>
          <p:nvPr>
            <p:ph type="body" sz="half" idx="2"/>
          </p:nvPr>
        </p:nvSpPr>
        <p:spPr>
          <a:xfrm>
            <a:off x="431800" y="763032"/>
            <a:ext cx="7023100" cy="4748768"/>
          </a:xfrm>
        </p:spPr>
        <p:txBody>
          <a:bodyPr>
            <a:noAutofit/>
          </a:bodyPr>
          <a:lstStyle/>
          <a:p>
            <a:pPr algn="just"/>
            <a:r>
              <a:rPr lang="fr-FR" sz="1400" cap="none" dirty="0">
                <a:latin typeface="Arial" panose="020B0604020202020204" pitchFamily="34" charset="0"/>
                <a:cs typeface="Arial" panose="020B0604020202020204" pitchFamily="34" charset="0"/>
              </a:rPr>
              <a:t>Dans cette présentation vous aurez l’occasion suivre trois capsules vidéo:</a:t>
            </a:r>
          </a:p>
          <a:p>
            <a:pPr algn="just"/>
            <a:r>
              <a:rPr lang="fr-FR" sz="1400" cap="none" dirty="0">
                <a:latin typeface="Arial" panose="020B0604020202020204" pitchFamily="34" charset="0"/>
                <a:cs typeface="Arial" panose="020B0604020202020204" pitchFamily="34" charset="0"/>
              </a:rPr>
              <a:t>-Le teaser de film au-delà des croyances;</a:t>
            </a:r>
            <a:br>
              <a:rPr lang="fr-FR" sz="1400" cap="none" dirty="0">
                <a:latin typeface="Arial" panose="020B0604020202020204" pitchFamily="34" charset="0"/>
                <a:cs typeface="Arial" panose="020B0604020202020204" pitchFamily="34" charset="0"/>
              </a:rPr>
            </a:br>
            <a:r>
              <a:rPr lang="fr-FR" sz="1400" cap="none" dirty="0">
                <a:latin typeface="Arial" panose="020B0604020202020204" pitchFamily="34" charset="0"/>
                <a:cs typeface="Arial" panose="020B0604020202020204" pitchFamily="34" charset="0"/>
              </a:rPr>
              <a:t>-La petite fille de 10 ans déplacée interne;</a:t>
            </a:r>
            <a:br>
              <a:rPr lang="fr-FR" sz="1400" cap="none" dirty="0">
                <a:latin typeface="Arial" panose="020B0604020202020204" pitchFamily="34" charset="0"/>
                <a:cs typeface="Arial" panose="020B0604020202020204" pitchFamily="34" charset="0"/>
              </a:rPr>
            </a:br>
            <a:r>
              <a:rPr lang="fr-FR" sz="1400" cap="none" dirty="0">
                <a:latin typeface="Arial" panose="020B0604020202020204" pitchFamily="34" charset="0"/>
                <a:cs typeface="Arial" panose="020B0604020202020204" pitchFamily="34" charset="0"/>
              </a:rPr>
              <a:t>-Le récit sur mon prochain documentaire intitule 1000 F </a:t>
            </a:r>
            <a:endParaRPr lang="fr-CN" sz="1400" cap="none" dirty="0">
              <a:latin typeface="Arial" panose="020B0604020202020204" pitchFamily="34" charset="0"/>
              <a:cs typeface="Arial" panose="020B0604020202020204" pitchFamily="34" charset="0"/>
            </a:endParaRPr>
          </a:p>
          <a:p>
            <a:pPr algn="just"/>
            <a:r>
              <a:rPr lang="fr-FR" sz="1400" cap="none" dirty="0">
                <a:latin typeface="Arial" panose="020B0604020202020204" pitchFamily="34" charset="0"/>
                <a:cs typeface="Arial" panose="020B0604020202020204" pitchFamily="34" charset="0"/>
              </a:rPr>
              <a:t>Ces exemples renforcent la valeur de vos productions documentaires.</a:t>
            </a:r>
            <a:endParaRPr lang="fr-CN" sz="1400" cap="none" dirty="0">
              <a:latin typeface="Arial" panose="020B0604020202020204" pitchFamily="34" charset="0"/>
              <a:cs typeface="Arial" panose="020B0604020202020204" pitchFamily="34" charset="0"/>
            </a:endParaRPr>
          </a:p>
          <a:p>
            <a:pPr algn="just"/>
            <a:r>
              <a:rPr lang="fr-FR" sz="1400" cap="none" dirty="0">
                <a:latin typeface="Arial" panose="020B0604020202020204" pitchFamily="34" charset="0"/>
                <a:cs typeface="Arial" panose="020B0604020202020204" pitchFamily="34" charset="0"/>
              </a:rPr>
              <a:t>En offrant des images fortes et des témoignages authentiques, le documentaire devient un outil convaincant pour :</a:t>
            </a:r>
            <a:endParaRPr lang="fr-CN" sz="1400" cap="none" dirty="0">
              <a:latin typeface="Arial" panose="020B0604020202020204" pitchFamily="34" charset="0"/>
              <a:cs typeface="Arial" panose="020B0604020202020204" pitchFamily="34" charset="0"/>
            </a:endParaRPr>
          </a:p>
          <a:p>
            <a:pPr lvl="0" algn="just"/>
            <a:r>
              <a:rPr lang="fr-FR" sz="1400" cap="none" dirty="0">
                <a:latin typeface="Arial" panose="020B0604020202020204" pitchFamily="34" charset="0"/>
                <a:cs typeface="Arial" panose="020B0604020202020204" pitchFamily="34" charset="0"/>
              </a:rPr>
              <a:t>Interpeller les décideurs politiques, les institutions et les ONG ;</a:t>
            </a:r>
            <a:endParaRPr lang="fr-CN" sz="1400" cap="none" dirty="0">
              <a:latin typeface="Arial" panose="020B0604020202020204" pitchFamily="34" charset="0"/>
              <a:cs typeface="Arial" panose="020B0604020202020204" pitchFamily="34" charset="0"/>
            </a:endParaRPr>
          </a:p>
          <a:p>
            <a:pPr lvl="0" algn="just"/>
            <a:r>
              <a:rPr lang="fr-FR" sz="1400" cap="none" dirty="0">
                <a:latin typeface="Arial" panose="020B0604020202020204" pitchFamily="34" charset="0"/>
                <a:cs typeface="Arial" panose="020B0604020202020204" pitchFamily="34" charset="0"/>
              </a:rPr>
              <a:t>Mobiliser des partenaires autour de projets comme ma voix pour la paix ou le centre </a:t>
            </a:r>
            <a:r>
              <a:rPr lang="fr-FR" sz="1400" cap="none" dirty="0" err="1">
                <a:latin typeface="Arial" panose="020B0604020202020204" pitchFamily="34" charset="0"/>
                <a:cs typeface="Arial" panose="020B0604020202020204" pitchFamily="34" charset="0"/>
              </a:rPr>
              <a:t>palingwendé</a:t>
            </a:r>
            <a:r>
              <a:rPr lang="fr-FR" sz="1400" cap="none" dirty="0">
                <a:latin typeface="Arial" panose="020B0604020202020204" pitchFamily="34" charset="0"/>
                <a:cs typeface="Arial" panose="020B0604020202020204" pitchFamily="34" charset="0"/>
              </a:rPr>
              <a:t> ;</a:t>
            </a:r>
            <a:endParaRPr lang="fr-CN" sz="1400" cap="none" dirty="0">
              <a:latin typeface="Arial" panose="020B0604020202020204" pitchFamily="34" charset="0"/>
              <a:cs typeface="Arial" panose="020B0604020202020204" pitchFamily="34" charset="0"/>
            </a:endParaRPr>
          </a:p>
          <a:p>
            <a:pPr lvl="0" algn="just"/>
            <a:r>
              <a:rPr lang="fr-FR" sz="1400" cap="none" dirty="0">
                <a:latin typeface="Arial" panose="020B0604020202020204" pitchFamily="34" charset="0"/>
                <a:cs typeface="Arial" panose="020B0604020202020204" pitchFamily="34" charset="0"/>
              </a:rPr>
              <a:t>Générer un engagement collectif autour de la paix, de l’emploi et de l’autonomisation.</a:t>
            </a:r>
            <a:endParaRPr lang="fr-CN" sz="1400" cap="none" dirty="0">
              <a:latin typeface="Arial" panose="020B0604020202020204" pitchFamily="34" charset="0"/>
              <a:cs typeface="Arial" panose="020B0604020202020204" pitchFamily="34" charset="0"/>
            </a:endParaRPr>
          </a:p>
          <a:p>
            <a:pPr algn="just"/>
            <a:r>
              <a:rPr lang="fr-FR" sz="1400" cap="none" dirty="0">
                <a:latin typeface="Arial" panose="020B0604020202020204" pitchFamily="34" charset="0"/>
                <a:cs typeface="Arial" panose="020B0604020202020204" pitchFamily="34" charset="0"/>
              </a:rPr>
              <a:t>Le documentaire n’est pas seulement une production audiovisuelle : c’est un acte social, un outil de changement et un moteur d’insertion.</a:t>
            </a:r>
            <a:br>
              <a:rPr lang="fr-FR" sz="1400" cap="none" dirty="0">
                <a:latin typeface="Arial" panose="020B0604020202020204" pitchFamily="34" charset="0"/>
                <a:cs typeface="Arial" panose="020B0604020202020204" pitchFamily="34" charset="0"/>
              </a:rPr>
            </a:br>
            <a:r>
              <a:rPr lang="fr-FR" sz="1400" cap="none" dirty="0">
                <a:latin typeface="Arial" panose="020B0604020202020204" pitchFamily="34" charset="0"/>
                <a:cs typeface="Arial" panose="020B0604020202020204" pitchFamily="34" charset="0"/>
              </a:rPr>
              <a:t>À travers votre travail, vous créez un pont entre les réalités vécues, les solutions possibles et les espoirs futurs. Vous démontrez que l’art et l’image peuvent être au service de la paix, de la cohésion sociale et du développement humain durable.</a:t>
            </a:r>
            <a:endParaRPr lang="fr-CN" sz="1400" cap="none" dirty="0">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B6A3B98F-FAB6-BD27-477D-6F49F7ED5CAD}"/>
              </a:ext>
            </a:extLst>
          </p:cNvPr>
          <p:cNvSpPr txBox="1"/>
          <p:nvPr/>
        </p:nvSpPr>
        <p:spPr>
          <a:xfrm>
            <a:off x="546100" y="231234"/>
            <a:ext cx="6502400" cy="369332"/>
          </a:xfrm>
          <a:prstGeom prst="rect">
            <a:avLst/>
          </a:prstGeom>
          <a:noFill/>
        </p:spPr>
        <p:txBody>
          <a:bodyPr wrap="square" rtlCol="0">
            <a:spAutoFit/>
          </a:bodyPr>
          <a:lstStyle/>
          <a:p>
            <a:r>
              <a:rPr lang="fr-FR" b="1" dirty="0">
                <a:solidFill>
                  <a:srgbClr val="008636"/>
                </a:solidFill>
                <a:latin typeface="Arial" panose="020B0604020202020204" pitchFamily="34" charset="0"/>
                <a:cs typeface="Arial" panose="020B0604020202020204" pitchFamily="34" charset="0"/>
              </a:rPr>
              <a:t>6- La paix, fruit du dialogue, du travail et de l'insertion 4/7</a:t>
            </a:r>
            <a:endParaRPr lang="fr-FR" dirty="0"/>
          </a:p>
        </p:txBody>
      </p:sp>
      <p:pic>
        <p:nvPicPr>
          <p:cNvPr id="11" name="Image 10">
            <a:extLst>
              <a:ext uri="{FF2B5EF4-FFF2-40B4-BE49-F238E27FC236}">
                <a16:creationId xmlns:a16="http://schemas.microsoft.com/office/drawing/2014/main" id="{6432B050-B527-59A2-BF9E-B7E00514AE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06155" y="1588769"/>
            <a:ext cx="3254045" cy="3362574"/>
          </a:xfrm>
          <a:prstGeom prst="rect">
            <a:avLst/>
          </a:prstGeom>
        </p:spPr>
      </p:pic>
    </p:spTree>
    <p:extLst>
      <p:ext uri="{BB962C8B-B14F-4D97-AF65-F5344CB8AC3E}">
        <p14:creationId xmlns:p14="http://schemas.microsoft.com/office/powerpoint/2010/main" val="3307910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959C3B-2C49-4EF9-477F-D6BB1DEB173B}"/>
              </a:ext>
            </a:extLst>
          </p:cNvPr>
          <p:cNvSpPr>
            <a:spLocks noGrp="1"/>
          </p:cNvSpPr>
          <p:nvPr>
            <p:ph type="title"/>
          </p:nvPr>
        </p:nvSpPr>
        <p:spPr>
          <a:xfrm>
            <a:off x="954088" y="317500"/>
            <a:ext cx="10069512" cy="635000"/>
          </a:xfrm>
        </p:spPr>
        <p:txBody>
          <a:bodyPr>
            <a:noAutofit/>
          </a:bodyPr>
          <a:lstStyle/>
          <a:p>
            <a:r>
              <a:rPr lang="fr-FR" sz="2000" b="1" dirty="0">
                <a:solidFill>
                  <a:srgbClr val="008636"/>
                </a:solidFill>
                <a:latin typeface="Arial" panose="020B0604020202020204" pitchFamily="34" charset="0"/>
                <a:cs typeface="Arial" panose="020B0604020202020204" pitchFamily="34" charset="0"/>
              </a:rPr>
              <a:t>6- la paix, fruit du dialogue, du travail et de l'insertion 5/7</a:t>
            </a:r>
            <a:endParaRPr lang="fr-FR" sz="2000" dirty="0"/>
          </a:p>
        </p:txBody>
      </p:sp>
      <p:sp>
        <p:nvSpPr>
          <p:cNvPr id="4" name="Espace réservé du texte 3">
            <a:extLst>
              <a:ext uri="{FF2B5EF4-FFF2-40B4-BE49-F238E27FC236}">
                <a16:creationId xmlns:a16="http://schemas.microsoft.com/office/drawing/2014/main" id="{B6391980-6585-E248-27C9-E528B746CE07}"/>
              </a:ext>
            </a:extLst>
          </p:cNvPr>
          <p:cNvSpPr>
            <a:spLocks noGrp="1"/>
          </p:cNvSpPr>
          <p:nvPr>
            <p:ph type="body" sz="half" idx="2"/>
          </p:nvPr>
        </p:nvSpPr>
        <p:spPr>
          <a:xfrm>
            <a:off x="616744" y="1092200"/>
            <a:ext cx="11079955" cy="4457700"/>
          </a:xfrm>
        </p:spPr>
        <p:txBody>
          <a:bodyPr>
            <a:noAutofit/>
          </a:bodyPr>
          <a:lstStyle/>
          <a:p>
            <a:pPr algn="just"/>
            <a:r>
              <a:rPr lang="fr-FR" sz="2400" cap="none" dirty="0">
                <a:latin typeface="Arial" panose="020B0604020202020204" pitchFamily="34" charset="0"/>
                <a:cs typeface="Arial" panose="020B0604020202020204" pitchFamily="34" charset="0"/>
              </a:rPr>
              <a:t>Pour conclure, je suis convaincu que :</a:t>
            </a:r>
            <a:endParaRPr lang="fr-CN" sz="2400" cap="none" dirty="0">
              <a:latin typeface="Arial" panose="020B0604020202020204" pitchFamily="34" charset="0"/>
              <a:cs typeface="Arial" panose="020B0604020202020204" pitchFamily="34" charset="0"/>
            </a:endParaRPr>
          </a:p>
          <a:p>
            <a:pPr algn="just"/>
            <a:r>
              <a:rPr lang="fr-FR" sz="2400" cap="none" dirty="0">
                <a:latin typeface="Arial" panose="020B0604020202020204" pitchFamily="34" charset="0"/>
                <a:cs typeface="Arial" panose="020B0604020202020204" pitchFamily="34" charset="0"/>
              </a:rPr>
              <a:t>« chaque jeune qui trouve sa voie dans le travail devient un artisan de paix. Chaque actrice ou acteur engagé dans le dialogue, la culture et la cohésion devient un artisan du vivre-ensemble. » En tant que président de l’</a:t>
            </a:r>
            <a:r>
              <a:rPr lang="fr-FR" sz="2400" cap="none" dirty="0" err="1">
                <a:latin typeface="Arial" panose="020B0604020202020204" pitchFamily="34" charset="0"/>
                <a:cs typeface="Arial" panose="020B0604020202020204" pitchFamily="34" charset="0"/>
              </a:rPr>
              <a:t>amivi</a:t>
            </a:r>
            <a:r>
              <a:rPr lang="fr-FR" sz="2400" cap="none" dirty="0">
                <a:latin typeface="Arial" panose="020B0604020202020204" pitchFamily="34" charset="0"/>
                <a:cs typeface="Arial" panose="020B0604020202020204" pitchFamily="34" charset="0"/>
              </a:rPr>
              <a:t>, en tant que médiateur, entrepreneur, père de famille, je considère que notre responsabilité collective est d’offrir aux jeunes les moyens, la confiance, l’environnement nécessaires pour qu’ils s’épanouissent et contribuent à bâtir des sociétés apaisées.</a:t>
            </a:r>
            <a:endParaRPr lang="fr-CN" sz="2400" cap="none" dirty="0">
              <a:latin typeface="Arial" panose="020B0604020202020204" pitchFamily="34" charset="0"/>
              <a:cs typeface="Arial" panose="020B0604020202020204" pitchFamily="34" charset="0"/>
            </a:endParaRPr>
          </a:p>
          <a:p>
            <a:pPr algn="just"/>
            <a:r>
              <a:rPr lang="fr-FR" sz="2400" cap="none" dirty="0">
                <a:latin typeface="Arial" panose="020B0604020202020204" pitchFamily="34" charset="0"/>
                <a:cs typeface="Arial" panose="020B0604020202020204" pitchFamily="34" charset="0"/>
              </a:rPr>
              <a:t>Voilà pourquoi je joins à ma présentation trois projets qui sont :</a:t>
            </a:r>
            <a:endParaRPr lang="fr-CN" sz="2400" cap="none" dirty="0">
              <a:latin typeface="Arial" panose="020B0604020202020204" pitchFamily="34" charset="0"/>
              <a:cs typeface="Arial" panose="020B0604020202020204" pitchFamily="34" charset="0"/>
            </a:endParaRPr>
          </a:p>
          <a:p>
            <a:pPr algn="just"/>
            <a:endParaRPr lang="fr-FR" sz="1200"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09654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63DEC1-2FD7-84A5-DA00-F7846BB45E73}"/>
              </a:ext>
            </a:extLst>
          </p:cNvPr>
          <p:cNvSpPr>
            <a:spLocks noGrp="1"/>
          </p:cNvSpPr>
          <p:nvPr>
            <p:ph type="title"/>
          </p:nvPr>
        </p:nvSpPr>
        <p:spPr>
          <a:xfrm>
            <a:off x="839788" y="457200"/>
            <a:ext cx="10515600" cy="530225"/>
          </a:xfrm>
        </p:spPr>
        <p:txBody>
          <a:bodyPr>
            <a:noAutofit/>
          </a:bodyPr>
          <a:lstStyle/>
          <a:p>
            <a:r>
              <a:rPr lang="fr-FR" sz="2400" b="1" dirty="0">
                <a:solidFill>
                  <a:srgbClr val="008636"/>
                </a:solidFill>
                <a:latin typeface="Arial" panose="020B0604020202020204" pitchFamily="34" charset="0"/>
                <a:cs typeface="Arial" panose="020B0604020202020204" pitchFamily="34" charset="0"/>
              </a:rPr>
              <a:t>6- la paix, fruit du dialogue, du travail et de l'insertion 6/7</a:t>
            </a:r>
            <a:endParaRPr lang="fr-FR" sz="2400" dirty="0"/>
          </a:p>
        </p:txBody>
      </p:sp>
      <p:pic>
        <p:nvPicPr>
          <p:cNvPr id="6" name="Espace réservé du contenu 5" descr="Une image contenant personne, Visage humain, plein air, habits&#10;&#10;Le contenu généré par l’IA peut être incorrect.">
            <a:extLst>
              <a:ext uri="{FF2B5EF4-FFF2-40B4-BE49-F238E27FC236}">
                <a16:creationId xmlns:a16="http://schemas.microsoft.com/office/drawing/2014/main" id="{AFF2466D-FA32-4A96-E222-3E58797688E3}"/>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a:fillRect/>
          </a:stretch>
        </p:blipFill>
        <p:spPr>
          <a:xfrm>
            <a:off x="8468138" y="1802296"/>
            <a:ext cx="1789045" cy="2231012"/>
          </a:xfrm>
        </p:spPr>
      </p:pic>
      <p:sp>
        <p:nvSpPr>
          <p:cNvPr id="4" name="Espace réservé du texte 3">
            <a:extLst>
              <a:ext uri="{FF2B5EF4-FFF2-40B4-BE49-F238E27FC236}">
                <a16:creationId xmlns:a16="http://schemas.microsoft.com/office/drawing/2014/main" id="{8C73F7C0-3010-D403-4072-3F29B71636B5}"/>
              </a:ext>
            </a:extLst>
          </p:cNvPr>
          <p:cNvSpPr>
            <a:spLocks noGrp="1"/>
          </p:cNvSpPr>
          <p:nvPr>
            <p:ph type="body" sz="half" idx="2"/>
          </p:nvPr>
        </p:nvSpPr>
        <p:spPr>
          <a:xfrm>
            <a:off x="839788" y="1231900"/>
            <a:ext cx="7097712" cy="4637088"/>
          </a:xfrm>
        </p:spPr>
        <p:txBody>
          <a:bodyPr>
            <a:normAutofit fontScale="92500" lnSpcReduction="10000"/>
          </a:bodyPr>
          <a:lstStyle/>
          <a:p>
            <a:pPr marL="285750" lvl="0" indent="-285750">
              <a:buFont typeface="Wingdings" pitchFamily="2" charset="2"/>
              <a:buChar char="v"/>
            </a:pPr>
            <a:r>
              <a:rPr lang="fr-FR" b="1" i="1" cap="none" dirty="0">
                <a:latin typeface="Arial" panose="020B0604020202020204" pitchFamily="34" charset="0"/>
                <a:cs typeface="Arial" panose="020B0604020202020204" pitchFamily="34" charset="0"/>
              </a:rPr>
              <a:t>Ma voix pour la paix et le vivre-ensemble</a:t>
            </a:r>
          </a:p>
          <a:p>
            <a:pPr lvl="0"/>
            <a:r>
              <a:rPr lang="fr-FR" cap="none" dirty="0">
                <a:latin typeface="Arial" panose="020B0604020202020204" pitchFamily="34" charset="0"/>
                <a:cs typeface="Arial" panose="020B0604020202020204" pitchFamily="34" charset="0"/>
              </a:rPr>
              <a:t>Le projet propose une tournée nationale autour du documentaire </a:t>
            </a:r>
            <a:r>
              <a:rPr lang="fr-FR" i="1" cap="none" dirty="0">
                <a:latin typeface="Arial" panose="020B0604020202020204" pitchFamily="34" charset="0"/>
                <a:cs typeface="Arial" panose="020B0604020202020204" pitchFamily="34" charset="0"/>
              </a:rPr>
              <a:t>au-delà des croyances</a:t>
            </a:r>
            <a:r>
              <a:rPr lang="fr-FR" cap="none" dirty="0">
                <a:latin typeface="Arial" panose="020B0604020202020204" pitchFamily="34" charset="0"/>
                <a:cs typeface="Arial" panose="020B0604020202020204" pitchFamily="34" charset="0"/>
              </a:rPr>
              <a:t>, suivie d’échanges avec des spécialistes. Il vise à promouvoir la paix, le dialogue interreligieux et la cohésion sociale dans un contexte marqué par les tensions et la fracture communautaire.</a:t>
            </a:r>
            <a:endParaRPr lang="fr-CN" cap="none" dirty="0">
              <a:latin typeface="Arial" panose="020B0604020202020204" pitchFamily="34" charset="0"/>
              <a:cs typeface="Arial" panose="020B0604020202020204" pitchFamily="34" charset="0"/>
            </a:endParaRPr>
          </a:p>
          <a:p>
            <a:pPr marL="285750" lvl="0" indent="-285750">
              <a:buFont typeface="Wingdings" pitchFamily="2" charset="2"/>
              <a:buChar char="v"/>
            </a:pPr>
            <a:r>
              <a:rPr lang="fr-FR" b="1" i="1" cap="none" dirty="0">
                <a:latin typeface="Arial" panose="020B0604020202020204" pitchFamily="34" charset="0"/>
                <a:cs typeface="Arial" panose="020B0604020202020204" pitchFamily="34" charset="0"/>
              </a:rPr>
              <a:t>Formation, dotation et suivi de femmes en élevage de volaille à domicile</a:t>
            </a:r>
          </a:p>
          <a:p>
            <a:pPr lvl="0"/>
            <a:r>
              <a:rPr lang="fr-FR" cap="none" dirty="0">
                <a:latin typeface="Arial" panose="020B0604020202020204" pitchFamily="34" charset="0"/>
                <a:cs typeface="Arial" panose="020B0604020202020204" pitchFamily="34" charset="0"/>
              </a:rPr>
              <a:t>Le projet ambitionne de former, équiper et accompagner 100 femmes par cohorte dans l’élevage de volaille à domicile, afin de renforcer leur autonomie économique. Le mécanisme de redistribution des poules permettra de pérenniser le projet sur trois ans et de toucher un plus grand nombre de bénéficiaires.</a:t>
            </a:r>
            <a:endParaRPr lang="fr-CN" cap="none" dirty="0">
              <a:latin typeface="Arial" panose="020B0604020202020204" pitchFamily="34" charset="0"/>
              <a:cs typeface="Arial" panose="020B0604020202020204" pitchFamily="34" charset="0"/>
            </a:endParaRPr>
          </a:p>
          <a:p>
            <a:pPr marL="285750" lvl="0" indent="-285750">
              <a:buFont typeface="Wingdings" pitchFamily="2" charset="2"/>
              <a:buChar char="v"/>
            </a:pPr>
            <a:endParaRPr lang="fr-CN" cap="none" dirty="0">
              <a:latin typeface="Arial" panose="020B0604020202020204" pitchFamily="34" charset="0"/>
              <a:cs typeface="Arial" panose="020B0604020202020204" pitchFamily="34" charset="0"/>
            </a:endParaRPr>
          </a:p>
          <a:p>
            <a:pPr marL="285750" lvl="0" indent="-285750">
              <a:buFont typeface="Wingdings" pitchFamily="2" charset="2"/>
              <a:buChar char="v"/>
            </a:pPr>
            <a:r>
              <a:rPr lang="fr-FR" b="1" i="1" cap="none" dirty="0">
                <a:latin typeface="Arial" panose="020B0604020202020204" pitchFamily="34" charset="0"/>
                <a:cs typeface="Arial" panose="020B0604020202020204" pitchFamily="34" charset="0"/>
              </a:rPr>
              <a:t> La grâce </a:t>
            </a:r>
            <a:endParaRPr lang="fr-CN" i="1" cap="none" dirty="0">
              <a:latin typeface="Arial" panose="020B0604020202020204" pitchFamily="34" charset="0"/>
              <a:cs typeface="Arial" panose="020B0604020202020204" pitchFamily="34" charset="0"/>
            </a:endParaRPr>
          </a:p>
          <a:p>
            <a:r>
              <a:rPr lang="fr-FR" cap="none" dirty="0">
                <a:latin typeface="Arial" panose="020B0604020202020204" pitchFamily="34" charset="0"/>
                <a:cs typeface="Arial" panose="020B0604020202020204" pitchFamily="34" charset="0"/>
              </a:rPr>
              <a:t>Ce projet vise à accompagner les enfants en situation de précaution, en les offrant le chemin de l’école</a:t>
            </a:r>
            <a:endParaRPr lang="fr-CN" cap="none" dirty="0">
              <a:latin typeface="Arial" panose="020B0604020202020204" pitchFamily="34" charset="0"/>
              <a:cs typeface="Arial" panose="020B0604020202020204" pitchFamily="34" charset="0"/>
            </a:endParaRPr>
          </a:p>
          <a:p>
            <a:endParaRPr lang="fr-CN"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58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CBF13-BF57-1176-C7D3-32BD7340B484}"/>
              </a:ext>
            </a:extLst>
          </p:cNvPr>
          <p:cNvSpPr>
            <a:spLocks noGrp="1"/>
          </p:cNvSpPr>
          <p:nvPr>
            <p:ph type="title"/>
          </p:nvPr>
        </p:nvSpPr>
        <p:spPr>
          <a:xfrm>
            <a:off x="522288" y="215583"/>
            <a:ext cx="10728324" cy="538163"/>
          </a:xfrm>
        </p:spPr>
        <p:txBody>
          <a:bodyPr>
            <a:noAutofit/>
          </a:bodyPr>
          <a:lstStyle/>
          <a:p>
            <a:r>
              <a:rPr lang="fr-FR" sz="2400" b="1" dirty="0">
                <a:solidFill>
                  <a:srgbClr val="008636"/>
                </a:solidFill>
                <a:latin typeface="Arial" panose="020B0604020202020204" pitchFamily="34" charset="0"/>
                <a:cs typeface="Arial" panose="020B0604020202020204" pitchFamily="34" charset="0"/>
              </a:rPr>
              <a:t>6- la paix, fruit du dialogue, du travail et de l'insertion 7/7</a:t>
            </a:r>
            <a:endParaRPr lang="fr-FR" sz="2400" dirty="0"/>
          </a:p>
        </p:txBody>
      </p:sp>
      <p:sp>
        <p:nvSpPr>
          <p:cNvPr id="4" name="Espace réservé du texte 3">
            <a:extLst>
              <a:ext uri="{FF2B5EF4-FFF2-40B4-BE49-F238E27FC236}">
                <a16:creationId xmlns:a16="http://schemas.microsoft.com/office/drawing/2014/main" id="{74E865A3-F7F3-6F6B-AE0D-C89C67621AC2}"/>
              </a:ext>
            </a:extLst>
          </p:cNvPr>
          <p:cNvSpPr>
            <a:spLocks noGrp="1"/>
          </p:cNvSpPr>
          <p:nvPr>
            <p:ph type="body" sz="half" idx="2"/>
          </p:nvPr>
        </p:nvSpPr>
        <p:spPr>
          <a:xfrm>
            <a:off x="839788" y="995363"/>
            <a:ext cx="5865812" cy="4440237"/>
          </a:xfrm>
        </p:spPr>
        <p:txBody>
          <a:bodyPr>
            <a:normAutofit/>
          </a:bodyPr>
          <a:lstStyle/>
          <a:p>
            <a:pPr marL="285750" lvl="0" indent="-285750">
              <a:buFont typeface="Wingdings" pitchFamily="2" charset="2"/>
              <a:buChar char="v"/>
            </a:pPr>
            <a:endParaRPr lang="fr-FR" b="1" i="1" cap="none" dirty="0">
              <a:latin typeface="Arial" panose="020B0604020202020204" pitchFamily="34" charset="0"/>
              <a:cs typeface="Arial" panose="020B0604020202020204" pitchFamily="34" charset="0"/>
            </a:endParaRPr>
          </a:p>
          <a:p>
            <a:pPr marL="285750" lvl="0" indent="-285750">
              <a:buFont typeface="Wingdings" pitchFamily="2" charset="2"/>
              <a:buChar char="v"/>
            </a:pPr>
            <a:r>
              <a:rPr lang="fr-FR" b="1" i="1" cap="none" dirty="0">
                <a:latin typeface="Arial" panose="020B0604020202020204" pitchFamily="34" charset="0"/>
                <a:cs typeface="Arial" panose="020B0604020202020204" pitchFamily="34" charset="0"/>
              </a:rPr>
              <a:t>Centre de formation </a:t>
            </a:r>
            <a:r>
              <a:rPr lang="fr-FR" b="1" i="1" cap="none" dirty="0" err="1">
                <a:latin typeface="Arial" panose="020B0604020202020204" pitchFamily="34" charset="0"/>
                <a:cs typeface="Arial" panose="020B0604020202020204" pitchFamily="34" charset="0"/>
              </a:rPr>
              <a:t>palingwendé</a:t>
            </a:r>
            <a:endParaRPr lang="fr-FR" b="1" i="1" cap="none" dirty="0">
              <a:latin typeface="Arial" panose="020B0604020202020204" pitchFamily="34" charset="0"/>
              <a:cs typeface="Arial" panose="020B0604020202020204" pitchFamily="34" charset="0"/>
            </a:endParaRPr>
          </a:p>
          <a:p>
            <a:pPr lvl="0"/>
            <a:r>
              <a:rPr lang="fr-FR" cap="none" dirty="0">
                <a:latin typeface="Arial" panose="020B0604020202020204" pitchFamily="34" charset="0"/>
                <a:cs typeface="Arial" panose="020B0604020202020204" pitchFamily="34" charset="0"/>
              </a:rPr>
              <a:t>Le centre </a:t>
            </a:r>
            <a:r>
              <a:rPr lang="fr-FR" cap="none" dirty="0" err="1">
                <a:latin typeface="Arial" panose="020B0604020202020204" pitchFamily="34" charset="0"/>
                <a:cs typeface="Arial" panose="020B0604020202020204" pitchFamily="34" charset="0"/>
              </a:rPr>
              <a:t>palingwendé</a:t>
            </a:r>
            <a:r>
              <a:rPr lang="fr-FR" cap="none" dirty="0">
                <a:latin typeface="Arial" panose="020B0604020202020204" pitchFamily="34" charset="0"/>
                <a:cs typeface="Arial" panose="020B0604020202020204" pitchFamily="34" charset="0"/>
              </a:rPr>
              <a:t> se veut un espace d’apprentissage, d’insertion socioprofessionnelle et de valorisation des talents des jeunes et des femmes. Il offre déjà des formations pratiques, adaptées et orientées vers l’emploi, afin de lutter durablement contre le chômage et l’exclusion mais avec des ressources limitées.</a:t>
            </a:r>
            <a:endParaRPr lang="fr-FR" b="1" i="1" cap="none" dirty="0">
              <a:latin typeface="Arial" panose="020B0604020202020204" pitchFamily="34" charset="0"/>
              <a:cs typeface="Arial" panose="020B0604020202020204" pitchFamily="34" charset="0"/>
            </a:endParaRPr>
          </a:p>
          <a:p>
            <a:pPr marL="285750" lvl="0" indent="-285750">
              <a:buFont typeface="Wingdings" pitchFamily="2" charset="2"/>
              <a:buChar char="v"/>
            </a:pPr>
            <a:r>
              <a:rPr lang="fr-FR" b="1" i="1" cap="none" dirty="0">
                <a:latin typeface="Arial" panose="020B0604020202020204" pitchFamily="34" charset="0"/>
                <a:cs typeface="Arial" panose="020B0604020202020204" pitchFamily="34" charset="0"/>
              </a:rPr>
              <a:t>La réalisation du film documentaire intitule 1000 f</a:t>
            </a:r>
            <a:endParaRPr lang="fr-CN" cap="none" dirty="0">
              <a:latin typeface="Arial" panose="020B0604020202020204" pitchFamily="34" charset="0"/>
              <a:cs typeface="Arial" panose="020B0604020202020204" pitchFamily="34" charset="0"/>
            </a:endParaRPr>
          </a:p>
          <a:p>
            <a:r>
              <a:rPr lang="fr-FR" cap="none" dirty="0">
                <a:latin typeface="Arial" panose="020B0604020202020204" pitchFamily="34" charset="0"/>
                <a:cs typeface="Arial" panose="020B0604020202020204" pitchFamily="34" charset="0"/>
              </a:rPr>
              <a:t>Ce projet de film vise à montrer un miroir, un appel, une manière de dire que chaque vie compte, que personne ne mérite d’être abandonné à cette forme de violence silencieuse.</a:t>
            </a:r>
            <a:endParaRPr lang="fr-CN" cap="none" dirty="0">
              <a:latin typeface="Arial" panose="020B0604020202020204" pitchFamily="34" charset="0"/>
              <a:cs typeface="Arial" panose="020B0604020202020204" pitchFamily="34" charset="0"/>
            </a:endParaRPr>
          </a:p>
          <a:p>
            <a:endParaRPr lang="fr-FR" dirty="0"/>
          </a:p>
        </p:txBody>
      </p:sp>
      <p:pic>
        <p:nvPicPr>
          <p:cNvPr id="12" name="Espace réservé du contenu 11" descr="Une image contenant meubles, table, plein air, chaise&#10;&#10;Le contenu généré par l’IA peut être incorrect.">
            <a:extLst>
              <a:ext uri="{FF2B5EF4-FFF2-40B4-BE49-F238E27FC236}">
                <a16:creationId xmlns:a16="http://schemas.microsoft.com/office/drawing/2014/main" id="{347C4382-C276-EAE3-FA40-9610F449077F}"/>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a:fillRect/>
          </a:stretch>
        </p:blipFill>
        <p:spPr>
          <a:xfrm>
            <a:off x="7407965" y="1781704"/>
            <a:ext cx="3842647" cy="2379479"/>
          </a:xfrm>
        </p:spPr>
      </p:pic>
    </p:spTree>
    <p:extLst>
      <p:ext uri="{BB962C8B-B14F-4D97-AF65-F5344CB8AC3E}">
        <p14:creationId xmlns:p14="http://schemas.microsoft.com/office/powerpoint/2010/main" val="5059967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01FEFF37-1AF6-CEE4-8E4D-57B6277F59D2}"/>
              </a:ext>
            </a:extLst>
          </p:cNvPr>
          <p:cNvSpPr txBox="1">
            <a:spLocks noGrp="1"/>
          </p:cNvSpPr>
          <p:nvPr>
            <p:ph type="body" sz="half" idx="2"/>
          </p:nvPr>
        </p:nvSpPr>
        <p:spPr>
          <a:xfrm>
            <a:off x="522288" y="1554947"/>
            <a:ext cx="7492206" cy="3521092"/>
          </a:xfrm>
          <a:prstGeom prst="rect">
            <a:avLst/>
          </a:prstGeom>
          <a:noFill/>
        </p:spPr>
        <p:txBody>
          <a:bodyPr wrap="square" rtlCol="0">
            <a:spAutoFit/>
          </a:bodyPr>
          <a:lstStyle/>
          <a:p>
            <a:pPr algn="just"/>
            <a:r>
              <a:rPr lang="fr-FR" sz="2400" cap="none" dirty="0">
                <a:latin typeface="Arial" panose="020B0604020202020204" pitchFamily="34" charset="0"/>
                <a:cs typeface="Arial" panose="020B0604020202020204" pitchFamily="34" charset="0"/>
              </a:rPr>
              <a:t>Ces initiatives, complémentaires et cohérentes, portent l’ambition de transformer des vies, de créer des opportunités durables et de contribuer à la cohésion sociale de notre pays. Elles ne pourront toutefois atteindre leur pleine portée qu’avec l’engagement et le soutien de partenaires convaincus de la pertinence de cette mission.</a:t>
            </a:r>
            <a:endParaRPr lang="fr-CN" sz="2400" cap="none" dirty="0">
              <a:latin typeface="Arial" panose="020B0604020202020204" pitchFamily="34" charset="0"/>
              <a:cs typeface="Arial" panose="020B0604020202020204" pitchFamily="34" charset="0"/>
            </a:endParaRPr>
          </a:p>
          <a:p>
            <a:pPr algn="just"/>
            <a:endParaRPr lang="fr-FR" sz="1100" cap="none" dirty="0"/>
          </a:p>
        </p:txBody>
      </p:sp>
      <p:sp>
        <p:nvSpPr>
          <p:cNvPr id="6" name="Titre 1">
            <a:extLst>
              <a:ext uri="{FF2B5EF4-FFF2-40B4-BE49-F238E27FC236}">
                <a16:creationId xmlns:a16="http://schemas.microsoft.com/office/drawing/2014/main" id="{8255B474-D6EB-F2F0-33E3-2A85E3FF4A92}"/>
              </a:ext>
            </a:extLst>
          </p:cNvPr>
          <p:cNvSpPr txBox="1">
            <a:spLocks/>
          </p:cNvSpPr>
          <p:nvPr/>
        </p:nvSpPr>
        <p:spPr>
          <a:xfrm>
            <a:off x="522288" y="215583"/>
            <a:ext cx="10728324" cy="5381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cap="all" baseline="0">
                <a:solidFill>
                  <a:schemeClr val="accent1"/>
                </a:solidFill>
                <a:effectLst/>
                <a:latin typeface="+mj-lt"/>
                <a:ea typeface="+mj-ea"/>
                <a:cs typeface="+mj-cs"/>
              </a:defRPr>
            </a:lvl1pPr>
          </a:lstStyle>
          <a:p>
            <a:r>
              <a:rPr lang="fr-FR" sz="2400" b="1" dirty="0">
                <a:solidFill>
                  <a:srgbClr val="008636"/>
                </a:solidFill>
                <a:latin typeface="Arial" panose="020B0604020202020204" pitchFamily="34" charset="0"/>
                <a:cs typeface="Arial" panose="020B0604020202020204" pitchFamily="34" charset="0"/>
              </a:rPr>
              <a:t>7. Une équipe, une famille, un idéal commun</a:t>
            </a:r>
            <a:endParaRPr lang="fr-FR" sz="2400" dirty="0"/>
          </a:p>
        </p:txBody>
      </p:sp>
      <p:pic>
        <p:nvPicPr>
          <p:cNvPr id="8" name="Espace réservé du contenu 7" descr="Une image contenant personne, Visage humain, habits, ciel&#10;&#10;Le contenu généré par l’IA peut être incorrect.">
            <a:extLst>
              <a:ext uri="{FF2B5EF4-FFF2-40B4-BE49-F238E27FC236}">
                <a16:creationId xmlns:a16="http://schemas.microsoft.com/office/drawing/2014/main" id="{E476BAD3-23D9-E5C1-8D3B-56D2C9884731}"/>
              </a:ext>
            </a:extLst>
          </p:cNvPr>
          <p:cNvPicPr>
            <a:picLocks noGrp="1" noChangeAspect="1"/>
          </p:cNvPicPr>
          <p:nvPr>
            <p:ph idx="1"/>
          </p:nvPr>
        </p:nvPicPr>
        <p:blipFill>
          <a:blip r:embed="rId2"/>
          <a:stretch>
            <a:fillRect/>
          </a:stretch>
        </p:blipFill>
        <p:spPr>
          <a:xfrm>
            <a:off x="8014494" y="753746"/>
            <a:ext cx="3655218" cy="4873625"/>
          </a:xfrm>
        </p:spPr>
      </p:pic>
    </p:spTree>
    <p:extLst>
      <p:ext uri="{BB962C8B-B14F-4D97-AF65-F5344CB8AC3E}">
        <p14:creationId xmlns:p14="http://schemas.microsoft.com/office/powerpoint/2010/main" val="2178521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8A4321-654F-DE25-B154-B4BC9261E11F}"/>
              </a:ext>
            </a:extLst>
          </p:cNvPr>
          <p:cNvSpPr/>
          <p:nvPr/>
        </p:nvSpPr>
        <p:spPr>
          <a:xfrm>
            <a:off x="0" y="5578763"/>
            <a:ext cx="11728174" cy="861794"/>
          </a:xfrm>
          <a:prstGeom prst="rect">
            <a:avLst/>
          </a:prstGeom>
          <a:solidFill>
            <a:srgbClr val="008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N"/>
          </a:p>
        </p:txBody>
      </p:sp>
      <p:pic>
        <p:nvPicPr>
          <p:cNvPr id="5" name="Image 4" descr="Une image contenant drapeau, Carmin&#10;&#10;Le contenu généré par l’IA peut être incorrect.">
            <a:extLst>
              <a:ext uri="{FF2B5EF4-FFF2-40B4-BE49-F238E27FC236}">
                <a16:creationId xmlns:a16="http://schemas.microsoft.com/office/drawing/2014/main" id="{7C90ED4A-72F3-831C-333D-A96D3A56EB20}"/>
              </a:ext>
            </a:extLst>
          </p:cNvPr>
          <p:cNvPicPr>
            <a:picLocks noChangeAspect="1"/>
          </p:cNvPicPr>
          <p:nvPr/>
        </p:nvPicPr>
        <p:blipFill>
          <a:blip r:embed="rId3"/>
          <a:stretch>
            <a:fillRect/>
          </a:stretch>
        </p:blipFill>
        <p:spPr>
          <a:xfrm>
            <a:off x="5208104" y="2793478"/>
            <a:ext cx="6520070" cy="3647079"/>
          </a:xfrm>
          <a:prstGeom prst="rect">
            <a:avLst/>
          </a:prstGeom>
        </p:spPr>
      </p:pic>
      <p:sp>
        <p:nvSpPr>
          <p:cNvPr id="8" name="Titre 1">
            <a:extLst>
              <a:ext uri="{FF2B5EF4-FFF2-40B4-BE49-F238E27FC236}">
                <a16:creationId xmlns:a16="http://schemas.microsoft.com/office/drawing/2014/main" id="{EE2ED466-8BA7-B154-AECF-7B2F9F2E467B}"/>
              </a:ext>
            </a:extLst>
          </p:cNvPr>
          <p:cNvSpPr>
            <a:spLocks noGrp="1"/>
          </p:cNvSpPr>
          <p:nvPr>
            <p:ph type="title"/>
          </p:nvPr>
        </p:nvSpPr>
        <p:spPr>
          <a:xfrm>
            <a:off x="490330" y="2741301"/>
            <a:ext cx="4919870" cy="2837461"/>
          </a:xfrm>
        </p:spPr>
        <p:txBody>
          <a:bodyPr>
            <a:noAutofit/>
          </a:bodyPr>
          <a:lstStyle/>
          <a:p>
            <a:pPr algn="ctr"/>
            <a:r>
              <a:rPr lang="fr-FR" sz="8000" cap="none" dirty="0">
                <a:solidFill>
                  <a:srgbClr val="008636"/>
                </a:solidFill>
                <a:latin typeface="Birds of Paradise  Personal use" pitchFamily="2" charset="0"/>
                <a:ea typeface="Brush Script MT" panose="03060802040406070304" pitchFamily="66" charset="-122"/>
                <a:cs typeface="Brush Script MT" panose="03060802040406070304" pitchFamily="66" charset="-122"/>
              </a:rPr>
              <a:t>Merci</a:t>
            </a:r>
            <a:r>
              <a:rPr lang="fr-FR" sz="4400" b="1" cap="none" dirty="0">
                <a:solidFill>
                  <a:srgbClr val="008636"/>
                </a:solidFill>
                <a:latin typeface="Birds of Paradise  Personal use" pitchFamily="2" charset="0"/>
                <a:cs typeface="Arial" panose="020B0604020202020204" pitchFamily="34" charset="0"/>
              </a:rPr>
              <a:t> </a:t>
            </a:r>
            <a:br>
              <a:rPr lang="fr-FR" sz="2800" b="1" dirty="0">
                <a:solidFill>
                  <a:schemeClr val="tx1"/>
                </a:solidFill>
                <a:latin typeface="Arial" panose="020B0604020202020204" pitchFamily="34" charset="0"/>
                <a:cs typeface="Arial" panose="020B0604020202020204" pitchFamily="34" charset="0"/>
              </a:rPr>
            </a:br>
            <a:r>
              <a:rPr lang="fr-FR" sz="1800" b="1" dirty="0" err="1">
                <a:solidFill>
                  <a:schemeClr val="tx1"/>
                </a:solidFill>
                <a:latin typeface="Arial" panose="020B0604020202020204" pitchFamily="34" charset="0"/>
                <a:cs typeface="Arial" panose="020B0604020202020204" pitchFamily="34" charset="0"/>
              </a:rPr>
              <a:t>ccic</a:t>
            </a:r>
            <a:br>
              <a:rPr lang="fr-FR" sz="1800" b="1" dirty="0">
                <a:solidFill>
                  <a:schemeClr val="tx1"/>
                </a:solidFill>
                <a:latin typeface="Arial" panose="020B0604020202020204" pitchFamily="34" charset="0"/>
                <a:cs typeface="Arial" panose="020B0604020202020204" pitchFamily="34" charset="0"/>
              </a:rPr>
            </a:br>
            <a:r>
              <a:rPr lang="fr-FR" sz="1800" b="1" dirty="0">
                <a:solidFill>
                  <a:schemeClr val="tx1"/>
                </a:solidFill>
                <a:latin typeface="Arial" panose="020B0604020202020204" pitchFamily="34" charset="0"/>
                <a:cs typeface="Arial" panose="020B0604020202020204" pitchFamily="34" charset="0"/>
              </a:rPr>
              <a:t>--</a:t>
            </a:r>
            <a:br>
              <a:rPr lang="fr-FR" sz="1800" b="1" dirty="0">
                <a:solidFill>
                  <a:schemeClr val="tx1"/>
                </a:solidFill>
                <a:latin typeface="Arial" panose="020B0604020202020204" pitchFamily="34" charset="0"/>
                <a:cs typeface="Arial" panose="020B0604020202020204" pitchFamily="34" charset="0"/>
              </a:rPr>
            </a:br>
            <a:r>
              <a:rPr lang="fr-FR" sz="1800" b="1" dirty="0">
                <a:solidFill>
                  <a:schemeClr val="tx1"/>
                </a:solidFill>
                <a:latin typeface="Arial" panose="020B0604020202020204" pitchFamily="34" charset="0"/>
                <a:cs typeface="Arial" panose="020B0604020202020204" pitchFamily="34" charset="0"/>
              </a:rPr>
              <a:t> </a:t>
            </a:r>
            <a:r>
              <a:rPr lang="fr-FR" sz="1800" b="1" dirty="0" err="1">
                <a:solidFill>
                  <a:schemeClr val="tx1"/>
                </a:solidFill>
                <a:latin typeface="Arial" panose="020B0604020202020204" pitchFamily="34" charset="0"/>
                <a:cs typeface="Arial" panose="020B0604020202020204" pitchFamily="34" charset="0"/>
              </a:rPr>
              <a:t>l’unesco</a:t>
            </a:r>
            <a:br>
              <a:rPr lang="fr-FR" sz="1800" b="1" dirty="0">
                <a:solidFill>
                  <a:schemeClr val="tx1"/>
                </a:solidFill>
                <a:latin typeface="Arial" panose="020B0604020202020204" pitchFamily="34" charset="0"/>
                <a:cs typeface="Arial" panose="020B0604020202020204" pitchFamily="34" charset="0"/>
              </a:rPr>
            </a:br>
            <a:r>
              <a:rPr lang="fr-FR" sz="1800" b="1" dirty="0">
                <a:solidFill>
                  <a:schemeClr val="tx1"/>
                </a:solidFill>
                <a:latin typeface="Arial" panose="020B0604020202020204" pitchFamily="34" charset="0"/>
                <a:cs typeface="Arial" panose="020B0604020202020204" pitchFamily="34" charset="0"/>
              </a:rPr>
              <a:t>--</a:t>
            </a:r>
            <a:br>
              <a:rPr lang="fr-FR" sz="1800" b="1" dirty="0">
                <a:solidFill>
                  <a:schemeClr val="tx1"/>
                </a:solidFill>
                <a:latin typeface="Arial" panose="020B0604020202020204" pitchFamily="34" charset="0"/>
                <a:cs typeface="Arial" panose="020B0604020202020204" pitchFamily="34" charset="0"/>
              </a:rPr>
            </a:br>
            <a:r>
              <a:rPr lang="fr-FR" sz="1800" b="1" dirty="0">
                <a:solidFill>
                  <a:schemeClr val="tx1"/>
                </a:solidFill>
                <a:latin typeface="Arial" panose="020B0604020202020204" pitchFamily="34" charset="0"/>
                <a:cs typeface="Arial" panose="020B0604020202020204" pitchFamily="34" charset="0"/>
              </a:rPr>
              <a:t> l’</a:t>
            </a:r>
            <a:r>
              <a:rPr lang="fr-FR" sz="1800" b="1" dirty="0" err="1">
                <a:solidFill>
                  <a:schemeClr val="tx1"/>
                </a:solidFill>
                <a:latin typeface="Arial" panose="020B0604020202020204" pitchFamily="34" charset="0"/>
                <a:cs typeface="Arial" panose="020B0604020202020204" pitchFamily="34" charset="0"/>
              </a:rPr>
              <a:t>umec</a:t>
            </a:r>
            <a:r>
              <a:rPr lang="fr-FR" sz="1800" b="1" dirty="0">
                <a:solidFill>
                  <a:schemeClr val="tx1"/>
                </a:solidFill>
                <a:latin typeface="Arial" panose="020B0604020202020204" pitchFamily="34" charset="0"/>
                <a:cs typeface="Arial" panose="020B0604020202020204" pitchFamily="34" charset="0"/>
              </a:rPr>
              <a:t>/ </a:t>
            </a:r>
            <a:r>
              <a:rPr lang="fr-FR" sz="1800" b="1" dirty="0" err="1">
                <a:solidFill>
                  <a:schemeClr val="tx1"/>
                </a:solidFill>
                <a:latin typeface="Arial" panose="020B0604020202020204" pitchFamily="34" charset="0"/>
                <a:cs typeface="Arial" panose="020B0604020202020204" pitchFamily="34" charset="0"/>
              </a:rPr>
              <a:t>wuct</a:t>
            </a:r>
            <a:br>
              <a:rPr lang="fr-FR" sz="2400" b="1" dirty="0">
                <a:solidFill>
                  <a:schemeClr val="tx1"/>
                </a:solidFill>
                <a:latin typeface="Arial" panose="020B0604020202020204" pitchFamily="34" charset="0"/>
                <a:cs typeface="Arial" panose="020B0604020202020204" pitchFamily="34" charset="0"/>
              </a:rPr>
            </a:br>
            <a:r>
              <a:rPr lang="fr-FR" sz="2400" b="1" dirty="0">
                <a:solidFill>
                  <a:schemeClr val="tx1"/>
                </a:solidFill>
                <a:latin typeface="Arial" panose="020B0604020202020204" pitchFamily="34" charset="0"/>
                <a:cs typeface="Arial" panose="020B0604020202020204" pitchFamily="34" charset="0"/>
              </a:rPr>
              <a:t> </a:t>
            </a:r>
            <a:endParaRPr lang="fr-FR" sz="3600" b="1" dirty="0">
              <a:solidFill>
                <a:schemeClr val="tx1"/>
              </a:solidFill>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E24CE7AF-AC00-75CC-F84A-158A60DB1744}"/>
              </a:ext>
            </a:extLst>
          </p:cNvPr>
          <p:cNvSpPr txBox="1"/>
          <p:nvPr/>
        </p:nvSpPr>
        <p:spPr>
          <a:xfrm>
            <a:off x="708163" y="573742"/>
            <a:ext cx="10775674" cy="1569660"/>
          </a:xfrm>
          <a:prstGeom prst="rect">
            <a:avLst/>
          </a:prstGeom>
          <a:noFill/>
        </p:spPr>
        <p:txBody>
          <a:bodyPr wrap="square" rtlCol="0">
            <a:spAutoFit/>
          </a:bodyPr>
          <a:lstStyle/>
          <a:p>
            <a:pPr algn="just"/>
            <a:r>
              <a:rPr lang="fr-FR" sz="3200" dirty="0">
                <a:latin typeface="Arial" panose="020B0604020202020204" pitchFamily="34" charset="0"/>
                <a:cs typeface="Arial" panose="020B0604020202020204" pitchFamily="34" charset="0"/>
              </a:rPr>
              <a:t>Je tiens donc à remercier sincèrement les organisateurs de cette rencontre, ainsi que tous les participants pour leur attention, leur disponibilité et l’intérêt porté à nos actions.</a:t>
            </a:r>
            <a:endParaRPr lang="fr-CN" sz="3200" dirty="0">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C215B504-ADB1-6168-E779-D4E5079EB214}"/>
              </a:ext>
            </a:extLst>
          </p:cNvPr>
          <p:cNvSpPr txBox="1"/>
          <p:nvPr/>
        </p:nvSpPr>
        <p:spPr>
          <a:xfrm>
            <a:off x="7226300" y="3072368"/>
            <a:ext cx="4501874" cy="1323439"/>
          </a:xfrm>
          <a:prstGeom prst="rect">
            <a:avLst/>
          </a:prstGeom>
          <a:noFill/>
        </p:spPr>
        <p:txBody>
          <a:bodyPr wrap="square" rtlCol="0">
            <a:spAutoFit/>
          </a:bodyPr>
          <a:lstStyle/>
          <a:p>
            <a:pPr algn="ctr"/>
            <a:r>
              <a:rPr lang="fr-FR" sz="2000" b="1" dirty="0">
                <a:latin typeface="Arial" panose="020B0604020202020204" pitchFamily="34" charset="0"/>
                <a:cs typeface="Arial" panose="020B0604020202020204" pitchFamily="34" charset="0"/>
              </a:rPr>
              <a:t>Alphonse Tapsoba</a:t>
            </a:r>
          </a:p>
          <a:p>
            <a:pPr algn="ctr"/>
            <a:r>
              <a:rPr lang="fr-FR" sz="2000" dirty="0">
                <a:latin typeface="Arial" panose="020B0604020202020204" pitchFamily="34" charset="0"/>
                <a:cs typeface="Arial" panose="020B0604020202020204" pitchFamily="34" charset="0"/>
              </a:rPr>
              <a:t>+226 78 87 40 43 / +226 76 90 98 96</a:t>
            </a:r>
            <a:endParaRPr lang="fr-CN" sz="2000" dirty="0">
              <a:latin typeface="Arial" panose="020B0604020202020204" pitchFamily="34" charset="0"/>
              <a:cs typeface="Arial" panose="020B0604020202020204" pitchFamily="34" charset="0"/>
            </a:endParaRPr>
          </a:p>
          <a:p>
            <a:pPr algn="ctr"/>
            <a:r>
              <a:rPr lang="fr-FR" sz="2000" dirty="0">
                <a:latin typeface="Arial" panose="020B0604020202020204" pitchFamily="34" charset="0"/>
                <a:cs typeface="Arial" panose="020B0604020202020204" pitchFamily="34" charset="0"/>
              </a:rPr>
              <a:t>alphonsetapsoba28@gmail.com</a:t>
            </a:r>
            <a:endParaRPr lang="fr-CN" sz="2000" dirty="0">
              <a:latin typeface="Arial" panose="020B0604020202020204" pitchFamily="34" charset="0"/>
              <a:cs typeface="Arial" panose="020B0604020202020204" pitchFamily="34" charset="0"/>
            </a:endParaRPr>
          </a:p>
          <a:p>
            <a:pPr algn="ctr"/>
            <a:r>
              <a:rPr lang="fr-FR" sz="2000" dirty="0">
                <a:latin typeface="Arial" panose="020B0604020202020204" pitchFamily="34" charset="0"/>
                <a:cs typeface="Arial" panose="020B0604020202020204" pitchFamily="34" charset="0"/>
              </a:rPr>
              <a:t>Ouagadougou le 09 /12/ 2025</a:t>
            </a:r>
            <a:endParaRPr lang="fr-CN"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6801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1722015"/>
            <a:ext cx="5343422" cy="2702769"/>
          </a:xfrm>
        </p:spPr>
        <p:txBody>
          <a:bodyPr>
            <a:noAutofit/>
          </a:bodyPr>
          <a:lstStyle/>
          <a:p>
            <a:pPr algn="ctr"/>
            <a:r>
              <a:rPr lang="fr-FR" sz="2800" b="1" cap="none" dirty="0">
                <a:solidFill>
                  <a:schemeClr val="tx1"/>
                </a:solidFill>
                <a:effectLst>
                  <a:outerShdw blurRad="50800" dist="38100" dir="8100000" algn="tr" rotWithShape="0">
                    <a:prstClr val="black">
                      <a:alpha val="40000"/>
                    </a:prstClr>
                  </a:outerShdw>
                </a:effectLst>
                <a:latin typeface="Cooper Black" panose="0208090404030B020404" pitchFamily="18" charset="77"/>
              </a:rPr>
              <a:t>Alphonse TAPSOBA </a:t>
            </a:r>
            <a:br>
              <a:rPr lang="fr-FR" sz="2800" b="1" cap="none" dirty="0">
                <a:solidFill>
                  <a:schemeClr val="tx1"/>
                </a:solidFill>
                <a:effectLst>
                  <a:outerShdw blurRad="50800" dist="38100" dir="8100000" algn="tr" rotWithShape="0">
                    <a:prstClr val="black">
                      <a:alpha val="40000"/>
                    </a:prstClr>
                  </a:outerShdw>
                </a:effectLst>
                <a:latin typeface="Cooper Black" panose="0208090404030B020404" pitchFamily="18" charset="77"/>
              </a:rPr>
            </a:br>
            <a:r>
              <a:rPr lang="fr-FR" sz="2800" b="1" cap="none" dirty="0">
                <a:solidFill>
                  <a:schemeClr val="tx1"/>
                </a:solidFill>
                <a:effectLst>
                  <a:outerShdw blurRad="50800" dist="38100" dir="8100000" algn="tr" rotWithShape="0">
                    <a:prstClr val="black">
                      <a:alpha val="40000"/>
                    </a:prstClr>
                  </a:outerShdw>
                </a:effectLst>
                <a:latin typeface="Cooper Black" panose="0208090404030B020404" pitchFamily="18" charset="77"/>
              </a:rPr>
              <a:t>*****</a:t>
            </a:r>
            <a:br>
              <a:rPr lang="fr-FR" sz="2800" b="1" cap="none" dirty="0">
                <a:solidFill>
                  <a:schemeClr val="tx1"/>
                </a:solidFill>
                <a:effectLst>
                  <a:outerShdw blurRad="50800" dist="38100" dir="8100000" algn="tr" rotWithShape="0">
                    <a:prstClr val="black">
                      <a:alpha val="40000"/>
                    </a:prstClr>
                  </a:outerShdw>
                </a:effectLst>
                <a:latin typeface="Cooper Black" panose="0208090404030B020404" pitchFamily="18" charset="77"/>
              </a:rPr>
            </a:br>
            <a:r>
              <a:rPr lang="fr-FR" sz="2400" b="1" cap="none" dirty="0">
                <a:solidFill>
                  <a:schemeClr val="tx1"/>
                </a:solidFill>
                <a:effectLst>
                  <a:outerShdw blurRad="50800" dist="38100" dir="8100000" algn="tr" rotWithShape="0">
                    <a:prstClr val="black">
                      <a:alpha val="40000"/>
                    </a:prstClr>
                  </a:outerShdw>
                </a:effectLst>
                <a:latin typeface="Arial" panose="020B0604020202020204" pitchFamily="34" charset="0"/>
                <a:cs typeface="Arial" panose="020B0604020202020204" pitchFamily="34" charset="0"/>
              </a:rPr>
              <a:t>Cadreur, Photographe professionnel, Réalisateur, </a:t>
            </a:r>
            <a:br>
              <a:rPr lang="fr-FR" sz="2400" b="1" cap="none" dirty="0">
                <a:solidFill>
                  <a:schemeClr val="tx1"/>
                </a:solidFill>
                <a:effectLst>
                  <a:outerShdw blurRad="50800" dist="38100" dir="8100000" algn="tr" rotWithShape="0">
                    <a:prstClr val="black">
                      <a:alpha val="40000"/>
                    </a:prstClr>
                  </a:outerShdw>
                </a:effectLst>
                <a:latin typeface="Arial" panose="020B0604020202020204" pitchFamily="34" charset="0"/>
                <a:cs typeface="Arial" panose="020B0604020202020204" pitchFamily="34" charset="0"/>
              </a:rPr>
            </a:br>
            <a:r>
              <a:rPr lang="fr-FR" sz="2400" b="1" cap="none" dirty="0">
                <a:solidFill>
                  <a:schemeClr val="tx1"/>
                </a:solidFill>
                <a:effectLst>
                  <a:outerShdw blurRad="50800" dist="38100" dir="8100000" algn="tr" rotWithShape="0">
                    <a:prstClr val="black">
                      <a:alpha val="40000"/>
                    </a:prstClr>
                  </a:outerShdw>
                </a:effectLst>
                <a:latin typeface="Arial" panose="020B0604020202020204" pitchFamily="34" charset="0"/>
                <a:cs typeface="Arial" panose="020B0604020202020204" pitchFamily="34" charset="0"/>
              </a:rPr>
              <a:t>Acteur social engagé</a:t>
            </a:r>
            <a:br>
              <a:rPr lang="fr-FR" sz="2400" b="1" cap="none" dirty="0">
                <a:solidFill>
                  <a:schemeClr val="tx1"/>
                </a:solidFill>
                <a:effectLst>
                  <a:outerShdw blurRad="50800" dist="38100" dir="8100000" algn="tr" rotWithShape="0">
                    <a:prstClr val="black">
                      <a:alpha val="40000"/>
                    </a:prstClr>
                  </a:outerShdw>
                </a:effectLst>
                <a:latin typeface="Arial" panose="020B0604020202020204" pitchFamily="34" charset="0"/>
                <a:cs typeface="Arial" panose="020B0604020202020204" pitchFamily="34" charset="0"/>
              </a:rPr>
            </a:br>
            <a:r>
              <a:rPr lang="fr-FR" sz="2400" b="1" cap="none" dirty="0">
                <a:solidFill>
                  <a:schemeClr val="tx1"/>
                </a:solidFill>
                <a:effectLst>
                  <a:outerShdw blurRad="50800" dist="38100" dir="8100000" algn="tr" rotWithShape="0">
                    <a:prstClr val="black">
                      <a:alpha val="40000"/>
                    </a:prstClr>
                  </a:outerShdw>
                </a:effectLst>
                <a:latin typeface="Arial" panose="020B0604020202020204" pitchFamily="34" charset="0"/>
                <a:cs typeface="Arial" panose="020B0604020202020204" pitchFamily="34" charset="0"/>
              </a:rPr>
              <a:t>*****</a:t>
            </a:r>
            <a:br>
              <a:rPr lang="fr-FR" sz="2400" b="1" cap="none" dirty="0">
                <a:solidFill>
                  <a:schemeClr val="tx1"/>
                </a:solidFill>
                <a:effectLst>
                  <a:outerShdw blurRad="50800" dist="38100" dir="8100000" algn="tr" rotWithShape="0">
                    <a:prstClr val="black">
                      <a:alpha val="40000"/>
                    </a:prstClr>
                  </a:outerShdw>
                </a:effectLst>
                <a:latin typeface="Arial" panose="020B0604020202020204" pitchFamily="34" charset="0"/>
                <a:cs typeface="Arial" panose="020B0604020202020204" pitchFamily="34" charset="0"/>
              </a:rPr>
            </a:br>
            <a:r>
              <a:rPr lang="fr-FR" sz="2400" b="1" cap="none" dirty="0">
                <a:solidFill>
                  <a:schemeClr val="tx1"/>
                </a:solidFill>
                <a:effectLst>
                  <a:outerShdw blurRad="50800" dist="38100" dir="8100000" algn="tr" rotWithShape="0">
                    <a:prstClr val="black">
                      <a:alpha val="40000"/>
                    </a:prstClr>
                  </a:outerShdw>
                </a:effectLst>
                <a:latin typeface="Arial" panose="020B0604020202020204" pitchFamily="34" charset="0"/>
                <a:cs typeface="Arial" panose="020B0604020202020204" pitchFamily="34" charset="0"/>
              </a:rPr>
              <a:t>Burkina Faso</a:t>
            </a:r>
            <a:br>
              <a:rPr lang="fr-CN" sz="2800" dirty="0">
                <a:solidFill>
                  <a:schemeClr val="tx1"/>
                </a:solidFill>
                <a:effectLst>
                  <a:outerShdw blurRad="50800" dist="38100" dir="8100000" algn="tr" rotWithShape="0">
                    <a:prstClr val="black">
                      <a:alpha val="40000"/>
                    </a:prstClr>
                  </a:outerShdw>
                </a:effectLst>
              </a:rPr>
            </a:br>
            <a:endParaRPr lang="fr-FR" sz="1600" b="1" dirty="0">
              <a:solidFill>
                <a:schemeClr val="tx1"/>
              </a:solidFill>
              <a:effectLst>
                <a:outerShdw blurRad="50800" dist="38100" dir="8100000" algn="tr" rotWithShape="0">
                  <a:prstClr val="black">
                    <a:alpha val="40000"/>
                  </a:prstClr>
                </a:outerShdw>
              </a:effectLst>
              <a:latin typeface="Arial" panose="020B0604020202020204" pitchFamily="34" charset="0"/>
              <a:cs typeface="Arial" panose="020B0604020202020204" pitchFamily="34" charset="0"/>
            </a:endParaRPr>
          </a:p>
        </p:txBody>
      </p:sp>
      <p:sp>
        <p:nvSpPr>
          <p:cNvPr id="3" name="Titre 1">
            <a:extLst>
              <a:ext uri="{FF2B5EF4-FFF2-40B4-BE49-F238E27FC236}">
                <a16:creationId xmlns:a16="http://schemas.microsoft.com/office/drawing/2014/main" id="{B59D8B25-1307-683B-DB5C-EF08D1B6876C}"/>
              </a:ext>
            </a:extLst>
          </p:cNvPr>
          <p:cNvSpPr txBox="1">
            <a:spLocks/>
          </p:cNvSpPr>
          <p:nvPr/>
        </p:nvSpPr>
        <p:spPr>
          <a:xfrm>
            <a:off x="-278067" y="688802"/>
            <a:ext cx="6666167" cy="607624"/>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8000" kern="1200" cap="all" baseline="0">
                <a:solidFill>
                  <a:schemeClr val="accent1"/>
                </a:solidFill>
                <a:effectLst/>
                <a:latin typeface="+mj-lt"/>
                <a:ea typeface="+mj-ea"/>
                <a:cs typeface="+mj-cs"/>
              </a:defRPr>
            </a:lvl1pPr>
          </a:lstStyle>
          <a:p>
            <a:pPr algn="ctr"/>
            <a:r>
              <a:rPr lang="fr-FR" sz="3200" b="1" cap="none" dirty="0">
                <a:solidFill>
                  <a:srgbClr val="008636"/>
                </a:solidFill>
                <a:latin typeface="Arial" panose="020B0604020202020204" pitchFamily="34" charset="0"/>
                <a:cs typeface="Arial" panose="020B0604020202020204" pitchFamily="34" charset="0"/>
              </a:rPr>
              <a:t>1- Mon identité</a:t>
            </a:r>
            <a:endParaRPr lang="fr-FR" sz="3200" dirty="0">
              <a:solidFill>
                <a:srgbClr val="008636"/>
              </a:solidFill>
              <a:latin typeface="Arial" panose="020B0604020202020204" pitchFamily="34" charset="0"/>
              <a:cs typeface="Arial" panose="020B0604020202020204" pitchFamily="34" charset="0"/>
            </a:endParaRPr>
          </a:p>
        </p:txBody>
      </p:sp>
      <p:pic>
        <p:nvPicPr>
          <p:cNvPr id="7" name="Image 6" descr="Une image contenant Visage humain, personne, habits, homme&#10;&#10;Le contenu généré par l’IA peut être incorrect.">
            <a:extLst>
              <a:ext uri="{FF2B5EF4-FFF2-40B4-BE49-F238E27FC236}">
                <a16:creationId xmlns:a16="http://schemas.microsoft.com/office/drawing/2014/main" id="{8ACBF07E-2CDC-E06A-5E0A-5D7B3DEEAC9A}"/>
              </a:ext>
            </a:extLst>
          </p:cNvPr>
          <p:cNvPicPr>
            <a:picLocks noChangeAspect="1"/>
          </p:cNvPicPr>
          <p:nvPr/>
        </p:nvPicPr>
        <p:blipFill>
          <a:blip r:embed="rId3"/>
          <a:stretch>
            <a:fillRect/>
          </a:stretch>
        </p:blipFill>
        <p:spPr>
          <a:xfrm>
            <a:off x="6834863" y="53671"/>
            <a:ext cx="4240044" cy="5601439"/>
          </a:xfrm>
          <a:prstGeom prst="rect">
            <a:avLst/>
          </a:prstGeom>
          <a:ln w="38100">
            <a:solidFill>
              <a:srgbClr val="FFFF00"/>
            </a:solidFill>
          </a:ln>
        </p:spPr>
      </p:pic>
      <p:sp>
        <p:nvSpPr>
          <p:cNvPr id="4" name="Rectangle 3">
            <a:extLst>
              <a:ext uri="{FF2B5EF4-FFF2-40B4-BE49-F238E27FC236}">
                <a16:creationId xmlns:a16="http://schemas.microsoft.com/office/drawing/2014/main" id="{E2DF2423-A291-FCD3-C63A-EF0BE5DAF5B1}"/>
              </a:ext>
            </a:extLst>
          </p:cNvPr>
          <p:cNvSpPr/>
          <p:nvPr/>
        </p:nvSpPr>
        <p:spPr>
          <a:xfrm rot="21394037">
            <a:off x="-96917" y="4519682"/>
            <a:ext cx="11377245" cy="1548059"/>
          </a:xfrm>
          <a:prstGeom prst="rect">
            <a:avLst/>
          </a:prstGeom>
          <a:solidFill>
            <a:srgbClr val="008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N"/>
          </a:p>
        </p:txBody>
      </p:sp>
      <p:sp>
        <p:nvSpPr>
          <p:cNvPr id="5" name="Triangle rectangle 4">
            <a:extLst>
              <a:ext uri="{FF2B5EF4-FFF2-40B4-BE49-F238E27FC236}">
                <a16:creationId xmlns:a16="http://schemas.microsoft.com/office/drawing/2014/main" id="{179B8D3C-DE6D-22A6-352F-C904358ACC91}"/>
              </a:ext>
            </a:extLst>
          </p:cNvPr>
          <p:cNvSpPr/>
          <p:nvPr/>
        </p:nvSpPr>
        <p:spPr>
          <a:xfrm flipV="1">
            <a:off x="0" y="0"/>
            <a:ext cx="8712679" cy="511899"/>
          </a:xfrm>
          <a:prstGeom prst="rtTriangle">
            <a:avLst/>
          </a:prstGeom>
          <a:solidFill>
            <a:srgbClr val="008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N"/>
          </a:p>
        </p:txBody>
      </p:sp>
    </p:spTree>
    <p:extLst>
      <p:ext uri="{BB962C8B-B14F-4D97-AF65-F5344CB8AC3E}">
        <p14:creationId xmlns:p14="http://schemas.microsoft.com/office/powerpoint/2010/main" val="3537905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8974" y="519469"/>
            <a:ext cx="7958373" cy="558876"/>
          </a:xfrm>
        </p:spPr>
        <p:txBody>
          <a:bodyPr>
            <a:noAutofit/>
          </a:bodyPr>
          <a:lstStyle/>
          <a:p>
            <a:pPr algn="ctr"/>
            <a:r>
              <a:rPr lang="fr-FR" b="1" cap="none" dirty="0">
                <a:solidFill>
                  <a:srgbClr val="008636"/>
                </a:solidFill>
                <a:latin typeface="Arial" panose="020B0604020202020204" pitchFamily="34" charset="0"/>
                <a:cs typeface="Arial" panose="020B0604020202020204" pitchFamily="34" charset="0"/>
              </a:rPr>
              <a:t>2- Ma passion, mon engagement  1/4</a:t>
            </a:r>
            <a:endParaRPr lang="fr-FR" dirty="0">
              <a:solidFill>
                <a:srgbClr val="008636"/>
              </a:solidFill>
              <a:latin typeface="Arial" panose="020B0604020202020204" pitchFamily="34" charset="0"/>
              <a:cs typeface="Arial" panose="020B0604020202020204" pitchFamily="34" charset="0"/>
            </a:endParaRPr>
          </a:p>
        </p:txBody>
      </p:sp>
      <p:sp>
        <p:nvSpPr>
          <p:cNvPr id="4" name="Espace réservé du texte 3"/>
          <p:cNvSpPr>
            <a:spLocks noGrp="1"/>
          </p:cNvSpPr>
          <p:nvPr>
            <p:ph type="body" sz="half" idx="2"/>
          </p:nvPr>
        </p:nvSpPr>
        <p:spPr>
          <a:xfrm>
            <a:off x="218825" y="1279237"/>
            <a:ext cx="6413063" cy="3860874"/>
          </a:xfrm>
        </p:spPr>
        <p:txBody>
          <a:bodyPr>
            <a:noAutofit/>
          </a:bodyPr>
          <a:lstStyle/>
          <a:p>
            <a:pPr marL="285750" indent="-285750" algn="just">
              <a:buFont typeface="Wingdings" panose="05000000000000000000" pitchFamily="2" charset="2"/>
              <a:buChar char="q"/>
            </a:pPr>
            <a:r>
              <a:rPr lang="fr-FR" b="1" cap="none" dirty="0">
                <a:latin typeface="Arial" panose="020B0604020202020204" pitchFamily="34" charset="0"/>
                <a:cs typeface="Arial" panose="020B0604020202020204" pitchFamily="34" charset="0"/>
              </a:rPr>
              <a:t> Passionné de l’image </a:t>
            </a:r>
          </a:p>
          <a:p>
            <a:pPr marL="285750" indent="-285750" algn="just">
              <a:buFont typeface="Wingdings" panose="05000000000000000000" pitchFamily="2" charset="2"/>
              <a:buChar char="q"/>
            </a:pPr>
            <a:endParaRPr lang="fr-FR" b="1" cap="none"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q"/>
            </a:pPr>
            <a:r>
              <a:rPr lang="fr-FR" b="1" cap="none" dirty="0">
                <a:latin typeface="Arial" panose="020B0604020202020204" pitchFamily="34" charset="0"/>
                <a:cs typeface="Arial" panose="020B0604020202020204" pitchFamily="34" charset="0"/>
              </a:rPr>
              <a:t>Cadreur professionnel et R</a:t>
            </a:r>
            <a:r>
              <a:rPr lang="fr-CN" b="1" cap="none" dirty="0">
                <a:latin typeface="Arial" panose="020B0604020202020204" pitchFamily="34" charset="0"/>
                <a:cs typeface="Arial" panose="020B0604020202020204" pitchFamily="34" charset="0"/>
              </a:rPr>
              <a:t>éalisateur</a:t>
            </a:r>
            <a:r>
              <a:rPr lang="fr-FR" b="1" cap="none" dirty="0">
                <a:latin typeface="Arial" panose="020B0604020202020204" pitchFamily="34" charset="0"/>
                <a:cs typeface="Arial" panose="020B0604020202020204" pitchFamily="34" charset="0"/>
              </a:rPr>
              <a:t>, </a:t>
            </a:r>
            <a:r>
              <a:rPr lang="fr-CN" b="1" cap="none" dirty="0">
                <a:latin typeface="Arial" panose="020B0604020202020204" pitchFamily="34" charset="0"/>
                <a:cs typeface="Arial" panose="020B0604020202020204" pitchFamily="34" charset="0"/>
              </a:rPr>
              <a:t>spécialisé dans la mise en valeur des récits humains et des projets à impact social</a:t>
            </a:r>
            <a:endParaRPr lang="fr-FR" b="1" cap="none"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q"/>
            </a:pPr>
            <a:endParaRPr lang="fr-FR" b="1" cap="none"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q"/>
            </a:pPr>
            <a:r>
              <a:rPr lang="fr-FR" b="1" cap="none" dirty="0">
                <a:latin typeface="Arial" panose="020B0604020202020204" pitchFamily="34" charset="0"/>
                <a:cs typeface="Arial" panose="020B0604020202020204" pitchFamily="34" charset="0"/>
              </a:rPr>
              <a:t> C</a:t>
            </a:r>
            <a:r>
              <a:rPr lang="fr-CN" b="1" cap="none" dirty="0">
                <a:latin typeface="Arial" panose="020B0604020202020204" pitchFamily="34" charset="0"/>
                <a:cs typeface="Arial" panose="020B0604020202020204" pitchFamily="34" charset="0"/>
              </a:rPr>
              <a:t>ombin</a:t>
            </a:r>
            <a:r>
              <a:rPr lang="fr-FR" b="1" cap="none" dirty="0" err="1">
                <a:latin typeface="Arial" panose="020B0604020202020204" pitchFamily="34" charset="0"/>
                <a:cs typeface="Arial" panose="020B0604020202020204" pitchFamily="34" charset="0"/>
              </a:rPr>
              <a:t>aison</a:t>
            </a:r>
            <a:r>
              <a:rPr lang="fr-FR" b="1" cap="none" dirty="0">
                <a:latin typeface="Arial" panose="020B0604020202020204" pitchFamily="34" charset="0"/>
                <a:cs typeface="Arial" panose="020B0604020202020204" pitchFamily="34" charset="0"/>
              </a:rPr>
              <a:t> de </a:t>
            </a:r>
            <a:r>
              <a:rPr lang="fr-CN" b="1" cap="none" dirty="0">
                <a:latin typeface="Arial" panose="020B0604020202020204" pitchFamily="34" charset="0"/>
                <a:cs typeface="Arial" panose="020B0604020202020204" pitchFamily="34" charset="0"/>
              </a:rPr>
              <a:t>création artistique, engagement citoyen et développement communautair</a:t>
            </a:r>
            <a:r>
              <a:rPr lang="fr-FR" b="1" cap="none" dirty="0">
                <a:latin typeface="Arial" panose="020B0604020202020204" pitchFamily="34" charset="0"/>
                <a:cs typeface="Arial" panose="020B0604020202020204" pitchFamily="34" charset="0"/>
              </a:rPr>
              <a:t>e</a:t>
            </a:r>
          </a:p>
          <a:p>
            <a:pPr algn="just"/>
            <a:endParaRPr lang="fr-FR" b="1" cap="none"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q"/>
            </a:pPr>
            <a:r>
              <a:rPr lang="fr-FR" b="1" cap="none" dirty="0">
                <a:latin typeface="Arial" panose="020B0604020202020204" pitchFamily="34" charset="0"/>
                <a:cs typeface="Arial" panose="020B0604020202020204" pitchFamily="34" charset="0"/>
              </a:rPr>
              <a:t>P</a:t>
            </a:r>
            <a:r>
              <a:rPr lang="fr-CN" b="1" cap="none" dirty="0">
                <a:latin typeface="Arial" panose="020B0604020202020204" pitchFamily="34" charset="0"/>
                <a:cs typeface="Arial" panose="020B0604020202020204" pitchFamily="34" charset="0"/>
              </a:rPr>
              <a:t>rojet vise à informer, sensibiliser et surtout transformer des vies</a:t>
            </a:r>
          </a:p>
        </p:txBody>
      </p:sp>
      <p:pic>
        <p:nvPicPr>
          <p:cNvPr id="8" name="Espace réservé du contenu 7" descr="Une image contenant habits, personne, trépied, caméra&#10;&#10;Le contenu généré par l’IA peut être incorrect.">
            <a:extLst>
              <a:ext uri="{FF2B5EF4-FFF2-40B4-BE49-F238E27FC236}">
                <a16:creationId xmlns:a16="http://schemas.microsoft.com/office/drawing/2014/main" id="{6727D04D-0EA1-1426-4B69-34B0A3759B03}"/>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631888" y="1145309"/>
            <a:ext cx="5160356" cy="4433454"/>
          </a:xfrm>
          <a:solidFill>
            <a:srgbClr val="FFFF00"/>
          </a:solidFill>
          <a:ln w="38100">
            <a:solidFill>
              <a:srgbClr val="FFFF00"/>
            </a:solidFill>
          </a:ln>
        </p:spPr>
      </p:pic>
      <p:sp>
        <p:nvSpPr>
          <p:cNvPr id="3" name="Rectangle 2">
            <a:extLst>
              <a:ext uri="{FF2B5EF4-FFF2-40B4-BE49-F238E27FC236}">
                <a16:creationId xmlns:a16="http://schemas.microsoft.com/office/drawing/2014/main" id="{B85B6F32-5D25-84DB-51DC-3CB2DA9AC437}"/>
              </a:ext>
            </a:extLst>
          </p:cNvPr>
          <p:cNvSpPr/>
          <p:nvPr/>
        </p:nvSpPr>
        <p:spPr>
          <a:xfrm>
            <a:off x="0" y="5578763"/>
            <a:ext cx="11851218" cy="993356"/>
          </a:xfrm>
          <a:prstGeom prst="rect">
            <a:avLst/>
          </a:prstGeom>
          <a:solidFill>
            <a:srgbClr val="008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N"/>
          </a:p>
        </p:txBody>
      </p:sp>
    </p:spTree>
    <p:extLst>
      <p:ext uri="{BB962C8B-B14F-4D97-AF65-F5344CB8AC3E}">
        <p14:creationId xmlns:p14="http://schemas.microsoft.com/office/powerpoint/2010/main" val="3933974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4FC1-CAD1-15B0-04D8-8DCB64B46C1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968EBE7-BF19-11FB-3E91-0F7967DFFB01}"/>
              </a:ext>
            </a:extLst>
          </p:cNvPr>
          <p:cNvSpPr>
            <a:spLocks noGrp="1"/>
          </p:cNvSpPr>
          <p:nvPr>
            <p:ph type="title"/>
          </p:nvPr>
        </p:nvSpPr>
        <p:spPr>
          <a:xfrm>
            <a:off x="471232" y="586433"/>
            <a:ext cx="7593267" cy="558876"/>
          </a:xfrm>
        </p:spPr>
        <p:txBody>
          <a:bodyPr>
            <a:noAutofit/>
          </a:bodyPr>
          <a:lstStyle/>
          <a:p>
            <a:pPr algn="ctr"/>
            <a:r>
              <a:rPr lang="fr-FR" b="1" cap="none" dirty="0">
                <a:solidFill>
                  <a:srgbClr val="008636"/>
                </a:solidFill>
                <a:latin typeface="Arial" panose="020B0604020202020204" pitchFamily="34" charset="0"/>
                <a:cs typeface="Arial" panose="020B0604020202020204" pitchFamily="34" charset="0"/>
              </a:rPr>
              <a:t>2- Ma passion, mon engagement  2/4</a:t>
            </a:r>
            <a:endParaRPr lang="fr-FR" dirty="0">
              <a:solidFill>
                <a:srgbClr val="008636"/>
              </a:solidFill>
              <a:latin typeface="Arial" panose="020B0604020202020204" pitchFamily="34" charset="0"/>
              <a:cs typeface="Arial" panose="020B0604020202020204" pitchFamily="34" charset="0"/>
            </a:endParaRPr>
          </a:p>
        </p:txBody>
      </p:sp>
      <p:sp>
        <p:nvSpPr>
          <p:cNvPr id="4" name="Espace réservé du texte 3">
            <a:extLst>
              <a:ext uri="{FF2B5EF4-FFF2-40B4-BE49-F238E27FC236}">
                <a16:creationId xmlns:a16="http://schemas.microsoft.com/office/drawing/2014/main" id="{F6874FF6-03A5-11EE-BBCB-D818C5B35C2F}"/>
              </a:ext>
            </a:extLst>
          </p:cNvPr>
          <p:cNvSpPr>
            <a:spLocks noGrp="1"/>
          </p:cNvSpPr>
          <p:nvPr>
            <p:ph type="body" sz="half" idx="2"/>
          </p:nvPr>
        </p:nvSpPr>
        <p:spPr>
          <a:xfrm>
            <a:off x="1" y="1145310"/>
            <a:ext cx="6758092" cy="4567382"/>
          </a:xfrm>
        </p:spPr>
        <p:txBody>
          <a:bodyPr>
            <a:noAutofit/>
          </a:bodyPr>
          <a:lstStyle/>
          <a:p>
            <a:pPr algn="ctr"/>
            <a:r>
              <a:rPr lang="fr-FR" sz="1800" b="1" cap="none" noProof="0" dirty="0">
                <a:latin typeface="Arial" panose="020B0604020202020204" pitchFamily="34" charset="0"/>
                <a:cs typeface="Arial" panose="020B0604020202020204" pitchFamily="34" charset="0"/>
              </a:rPr>
              <a:t>Œuvres audiovisuelles et et mes projets communautaires</a:t>
            </a:r>
          </a:p>
          <a:p>
            <a:pPr algn="ctr"/>
            <a:endParaRPr lang="fr-FR" b="1" cap="none" noProof="0" dirty="0">
              <a:latin typeface="Arial" panose="020B0604020202020204" pitchFamily="34" charset="0"/>
              <a:cs typeface="Arial" panose="020B0604020202020204" pitchFamily="34" charset="0"/>
            </a:endParaRPr>
          </a:p>
          <a:p>
            <a:pPr algn="ctr"/>
            <a:r>
              <a:rPr lang="fr-FR" sz="3000" b="1" cap="none" noProof="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cs typeface="Arial" panose="020B0604020202020204" pitchFamily="34" charset="0"/>
              </a:rPr>
              <a:t>  </a:t>
            </a:r>
          </a:p>
          <a:p>
            <a:pPr algn="ctr"/>
            <a:r>
              <a:rPr lang="fr-FR" sz="3000" b="1" cap="none" noProof="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cs typeface="Arial" panose="020B0604020202020204" pitchFamily="34" charset="0"/>
              </a:rPr>
              <a:t>     IMAGE          OUTIL PUISSANT </a:t>
            </a:r>
          </a:p>
          <a:p>
            <a:pPr algn="ctr"/>
            <a:endParaRPr lang="fr-FR" b="1" cap="none" noProof="0" dirty="0">
              <a:latin typeface="Arial" panose="020B0604020202020204" pitchFamily="34" charset="0"/>
              <a:cs typeface="Arial" panose="020B0604020202020204" pitchFamily="34" charset="0"/>
            </a:endParaRPr>
          </a:p>
          <a:p>
            <a:pPr marL="1200150" lvl="2" indent="-285750" algn="just">
              <a:buFont typeface="Wingdings" panose="05000000000000000000" pitchFamily="2" charset="2"/>
              <a:buChar char="ü"/>
            </a:pPr>
            <a:r>
              <a:rPr lang="fr-FR" sz="1400" b="1" cap="none" noProof="0" dirty="0">
                <a:latin typeface="Arial" panose="020B0604020202020204" pitchFamily="34" charset="0"/>
                <a:cs typeface="Arial" panose="020B0604020202020204" pitchFamily="34" charset="0"/>
              </a:rPr>
              <a:t>Insertion professionnelle</a:t>
            </a:r>
          </a:p>
          <a:p>
            <a:pPr marL="1200150" lvl="2" indent="-285750" algn="just">
              <a:buFont typeface="Wingdings" panose="05000000000000000000" pitchFamily="2" charset="2"/>
              <a:buChar char="ü"/>
            </a:pPr>
            <a:r>
              <a:rPr lang="fr-FR" sz="1400" b="1" cap="none" noProof="0" dirty="0">
                <a:latin typeface="Arial" panose="020B0604020202020204" pitchFamily="34" charset="0"/>
                <a:cs typeface="Arial" panose="020B0604020202020204" pitchFamily="34" charset="0"/>
              </a:rPr>
              <a:t>Dialogue social </a:t>
            </a:r>
          </a:p>
          <a:p>
            <a:pPr marL="1200150" lvl="2" indent="-285750" algn="just">
              <a:buFont typeface="Wingdings" panose="05000000000000000000" pitchFamily="2" charset="2"/>
              <a:buChar char="ü"/>
            </a:pPr>
            <a:r>
              <a:rPr lang="fr-FR" sz="1400" b="1" cap="none" noProof="0" dirty="0">
                <a:latin typeface="Arial" panose="020B0604020202020204" pitchFamily="34" charset="0"/>
                <a:cs typeface="Arial" panose="020B0604020202020204" pitchFamily="34" charset="0"/>
              </a:rPr>
              <a:t>Promotion de la paix.</a:t>
            </a:r>
          </a:p>
        </p:txBody>
      </p:sp>
      <p:pic>
        <p:nvPicPr>
          <p:cNvPr id="8" name="Espace réservé du contenu 7">
            <a:extLst>
              <a:ext uri="{FF2B5EF4-FFF2-40B4-BE49-F238E27FC236}">
                <a16:creationId xmlns:a16="http://schemas.microsoft.com/office/drawing/2014/main" id="{D1C8979B-9FF5-67CC-EE7D-B295CB9A4023}"/>
              </a:ext>
            </a:extLst>
          </p:cNvPr>
          <p:cNvPicPr>
            <a:picLocks noGrp="1" noChangeAspect="1"/>
          </p:cNvPicPr>
          <p:nvPr>
            <p:ph idx="1"/>
          </p:nvPr>
        </p:nvPicPr>
        <p:blipFill>
          <a:blip r:embed="rId3"/>
          <a:srcRect/>
          <a:stretch/>
        </p:blipFill>
        <p:spPr>
          <a:xfrm>
            <a:off x="6686617" y="1121663"/>
            <a:ext cx="5034151" cy="4457099"/>
          </a:xfrm>
          <a:solidFill>
            <a:srgbClr val="FFFF00"/>
          </a:solidFill>
          <a:ln w="38100">
            <a:solidFill>
              <a:srgbClr val="FFFF00"/>
            </a:solidFill>
          </a:ln>
        </p:spPr>
      </p:pic>
      <p:sp>
        <p:nvSpPr>
          <p:cNvPr id="3" name="Flèche : bas 2">
            <a:extLst>
              <a:ext uri="{FF2B5EF4-FFF2-40B4-BE49-F238E27FC236}">
                <a16:creationId xmlns:a16="http://schemas.microsoft.com/office/drawing/2014/main" id="{B9390552-07D3-91EF-C70A-754A3E214E8D}"/>
              </a:ext>
            </a:extLst>
          </p:cNvPr>
          <p:cNvSpPr/>
          <p:nvPr/>
        </p:nvSpPr>
        <p:spPr>
          <a:xfrm>
            <a:off x="3179711" y="2072366"/>
            <a:ext cx="743700" cy="734334"/>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F" dirty="0"/>
          </a:p>
        </p:txBody>
      </p:sp>
      <p:sp>
        <p:nvSpPr>
          <p:cNvPr id="5" name="Est égal à 4">
            <a:extLst>
              <a:ext uri="{FF2B5EF4-FFF2-40B4-BE49-F238E27FC236}">
                <a16:creationId xmlns:a16="http://schemas.microsoft.com/office/drawing/2014/main" id="{94F46096-AA71-D11E-CD39-356F987659F1}"/>
              </a:ext>
            </a:extLst>
          </p:cNvPr>
          <p:cNvSpPr/>
          <p:nvPr/>
        </p:nvSpPr>
        <p:spPr>
          <a:xfrm>
            <a:off x="2360962" y="3067006"/>
            <a:ext cx="850900" cy="520700"/>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F" dirty="0">
              <a:solidFill>
                <a:schemeClr val="tx1"/>
              </a:solidFill>
            </a:endParaRPr>
          </a:p>
        </p:txBody>
      </p:sp>
      <p:sp>
        <p:nvSpPr>
          <p:cNvPr id="6" name="Rectangle 5">
            <a:extLst>
              <a:ext uri="{FF2B5EF4-FFF2-40B4-BE49-F238E27FC236}">
                <a16:creationId xmlns:a16="http://schemas.microsoft.com/office/drawing/2014/main" id="{1149EBF3-34AE-FB16-824A-CD86689C6064}"/>
              </a:ext>
            </a:extLst>
          </p:cNvPr>
          <p:cNvSpPr/>
          <p:nvPr/>
        </p:nvSpPr>
        <p:spPr>
          <a:xfrm>
            <a:off x="0" y="5578763"/>
            <a:ext cx="11851218" cy="993356"/>
          </a:xfrm>
          <a:prstGeom prst="rect">
            <a:avLst/>
          </a:prstGeom>
          <a:solidFill>
            <a:srgbClr val="008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N"/>
          </a:p>
        </p:txBody>
      </p:sp>
    </p:spTree>
    <p:extLst>
      <p:ext uri="{BB962C8B-B14F-4D97-AF65-F5344CB8AC3E}">
        <p14:creationId xmlns:p14="http://schemas.microsoft.com/office/powerpoint/2010/main" val="2921607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B79F1-F5B8-570B-A2DE-315498B9FCE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984D7CA-9338-66DC-75C1-3E6DEA491F6D}"/>
              </a:ext>
            </a:extLst>
          </p:cNvPr>
          <p:cNvSpPr>
            <a:spLocks noGrp="1"/>
          </p:cNvSpPr>
          <p:nvPr>
            <p:ph type="title"/>
          </p:nvPr>
        </p:nvSpPr>
        <p:spPr>
          <a:xfrm>
            <a:off x="509332" y="446733"/>
            <a:ext cx="7593267" cy="558876"/>
          </a:xfrm>
        </p:spPr>
        <p:txBody>
          <a:bodyPr>
            <a:noAutofit/>
          </a:bodyPr>
          <a:lstStyle/>
          <a:p>
            <a:pPr algn="ctr"/>
            <a:r>
              <a:rPr lang="fr-FR" b="1" cap="none" dirty="0">
                <a:solidFill>
                  <a:srgbClr val="008636"/>
                </a:solidFill>
                <a:latin typeface="Arial" panose="020B0604020202020204" pitchFamily="34" charset="0"/>
                <a:cs typeface="Arial" panose="020B0604020202020204" pitchFamily="34" charset="0"/>
              </a:rPr>
              <a:t>2- Ma passion, mon engagement  3/4</a:t>
            </a:r>
            <a:endParaRPr lang="fr-FR" dirty="0">
              <a:solidFill>
                <a:srgbClr val="008636"/>
              </a:solidFill>
              <a:latin typeface="Arial" panose="020B0604020202020204" pitchFamily="34" charset="0"/>
              <a:cs typeface="Arial" panose="020B0604020202020204" pitchFamily="34" charset="0"/>
            </a:endParaRPr>
          </a:p>
        </p:txBody>
      </p:sp>
      <p:sp>
        <p:nvSpPr>
          <p:cNvPr id="6" name="Espace réservé du texte 3">
            <a:extLst>
              <a:ext uri="{FF2B5EF4-FFF2-40B4-BE49-F238E27FC236}">
                <a16:creationId xmlns:a16="http://schemas.microsoft.com/office/drawing/2014/main" id="{5E02034F-DD77-1782-97F9-577FCFBFA701}"/>
              </a:ext>
            </a:extLst>
          </p:cNvPr>
          <p:cNvSpPr txBox="1">
            <a:spLocks/>
          </p:cNvSpPr>
          <p:nvPr/>
        </p:nvSpPr>
        <p:spPr>
          <a:xfrm>
            <a:off x="218825" y="1279236"/>
            <a:ext cx="6108823" cy="3902363"/>
          </a:xfrm>
          <a:prstGeom prst="rect">
            <a:avLst/>
          </a:prstGeom>
        </p:spPr>
        <p:txBody>
          <a:bodyPr vert="horz" lIns="91440" tIns="45720" rIns="91440" bIns="45720" rtlCol="0" anchor="ctr">
            <a:noAutofit/>
          </a:bodyPr>
          <a:lstStyle>
            <a:lvl1pPr marL="0" indent="0" algn="l" defTabSz="914400" rtl="0" eaLnBrk="1" latinLnBrk="0" hangingPunct="1">
              <a:lnSpc>
                <a:spcPct val="120000"/>
              </a:lnSpc>
              <a:spcBef>
                <a:spcPts val="10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400"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200"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000"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000"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000"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000"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000"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000" kern="1200" cap="all" baseline="0">
                <a:solidFill>
                  <a:schemeClr val="tx1"/>
                </a:solidFill>
                <a:effectLst/>
                <a:latin typeface="+mn-lt"/>
                <a:ea typeface="+mn-ea"/>
                <a:cs typeface="+mn-cs"/>
              </a:defRPr>
            </a:lvl9pPr>
          </a:lstStyle>
          <a:p>
            <a:pPr marL="285750" indent="-285750" algn="just">
              <a:buFont typeface="Wingdings" panose="05000000000000000000" pitchFamily="2" charset="2"/>
              <a:buChar char="q"/>
            </a:pPr>
            <a:r>
              <a:rPr lang="fr-FR" b="1" cap="none" noProof="0" dirty="0">
                <a:latin typeface="Arial" panose="020B0604020202020204" pitchFamily="34" charset="0"/>
                <a:cs typeface="Arial" panose="020B0604020202020204" pitchFamily="34" charset="0"/>
              </a:rPr>
              <a:t> </a:t>
            </a:r>
            <a:r>
              <a:rPr lang="fr-FR" b="1" cap="none" noProof="0" dirty="0">
                <a:solidFill>
                  <a:prstClr val="black"/>
                </a:solidFill>
                <a:latin typeface="Arial" panose="020B0604020202020204" pitchFamily="34" charset="0"/>
                <a:cs typeface="Arial" panose="020B0604020202020204" pitchFamily="34" charset="0"/>
              </a:rPr>
              <a:t>Mon engagement: Accompagner des jeunes et des femmes vers l’autonomie</a:t>
            </a:r>
          </a:p>
          <a:p>
            <a:pPr algn="just"/>
            <a:endParaRPr lang="fr-FR" b="1" cap="none" noProof="0" dirty="0">
              <a:solidFill>
                <a:prstClr val="black"/>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q"/>
            </a:pPr>
            <a:r>
              <a:rPr kumimoji="0" lang="fr-FR"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Contribution de mes projets audiovisuels et mes actions sociales </a:t>
            </a:r>
          </a:p>
          <a:p>
            <a:pPr marL="742950" lvl="1" indent="-285750" algn="just">
              <a:buFont typeface="Wingdings" panose="05000000000000000000" pitchFamily="2" charset="2"/>
              <a:buChar char="ü"/>
            </a:pPr>
            <a:r>
              <a:rPr kumimoji="0" lang="fr-FR"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former, encadrer et inspirer des jeunes issus de milieux variés ;</a:t>
            </a:r>
          </a:p>
          <a:p>
            <a:pPr marL="742950" lvl="1" indent="-285750" algn="just">
              <a:buFont typeface="Wingdings" panose="05000000000000000000" pitchFamily="2" charset="2"/>
              <a:buChar char="ü"/>
            </a:pPr>
            <a:r>
              <a:rPr kumimoji="0" lang="fr-FR"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offrir des opportunités à des personnes déscolarisées ou en situation de vulnérabilité.</a:t>
            </a:r>
          </a:p>
        </p:txBody>
      </p:sp>
      <p:pic>
        <p:nvPicPr>
          <p:cNvPr id="7" name="Espace réservé du contenu 6" descr="Une image contenant personne, habits, Visage humain, machine à coudre&#10;&#10;Le contenu généré par l’IA peut être incorrect.">
            <a:extLst>
              <a:ext uri="{FF2B5EF4-FFF2-40B4-BE49-F238E27FC236}">
                <a16:creationId xmlns:a16="http://schemas.microsoft.com/office/drawing/2014/main" id="{6EF855D4-9CF8-FB78-D1F8-433638FA4AF9}"/>
              </a:ext>
            </a:extLst>
          </p:cNvPr>
          <p:cNvPicPr>
            <a:picLocks noGrp="1" noChangeAspect="1"/>
          </p:cNvPicPr>
          <p:nvPr>
            <p:ph idx="1"/>
          </p:nvPr>
        </p:nvPicPr>
        <p:blipFill>
          <a:blip r:embed="rId3"/>
          <a:stretch>
            <a:fillRect/>
          </a:stretch>
        </p:blipFill>
        <p:spPr>
          <a:xfrm>
            <a:off x="6729984" y="1005609"/>
            <a:ext cx="4952684" cy="4635095"/>
          </a:xfrm>
        </p:spPr>
      </p:pic>
      <p:sp>
        <p:nvSpPr>
          <p:cNvPr id="3" name="Rectangle 2">
            <a:extLst>
              <a:ext uri="{FF2B5EF4-FFF2-40B4-BE49-F238E27FC236}">
                <a16:creationId xmlns:a16="http://schemas.microsoft.com/office/drawing/2014/main" id="{AA9B6B95-1096-00A9-E2F2-9CDA824E569E}"/>
              </a:ext>
            </a:extLst>
          </p:cNvPr>
          <p:cNvSpPr/>
          <p:nvPr/>
        </p:nvSpPr>
        <p:spPr>
          <a:xfrm>
            <a:off x="0" y="5578763"/>
            <a:ext cx="11851218" cy="993356"/>
          </a:xfrm>
          <a:prstGeom prst="rect">
            <a:avLst/>
          </a:prstGeom>
          <a:solidFill>
            <a:srgbClr val="008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N"/>
          </a:p>
        </p:txBody>
      </p:sp>
    </p:spTree>
    <p:extLst>
      <p:ext uri="{BB962C8B-B14F-4D97-AF65-F5344CB8AC3E}">
        <p14:creationId xmlns:p14="http://schemas.microsoft.com/office/powerpoint/2010/main" val="1975711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84B59-D66C-FAE3-01D3-FBD902C9455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13CEE82-C0D5-54D4-0461-E77FB761B23B}"/>
              </a:ext>
            </a:extLst>
          </p:cNvPr>
          <p:cNvSpPr>
            <a:spLocks noGrp="1"/>
          </p:cNvSpPr>
          <p:nvPr>
            <p:ph type="title"/>
          </p:nvPr>
        </p:nvSpPr>
        <p:spPr>
          <a:xfrm>
            <a:off x="471232" y="586433"/>
            <a:ext cx="7593267" cy="558876"/>
          </a:xfrm>
        </p:spPr>
        <p:txBody>
          <a:bodyPr>
            <a:noAutofit/>
          </a:bodyPr>
          <a:lstStyle/>
          <a:p>
            <a:pPr algn="ctr"/>
            <a:r>
              <a:rPr lang="fr-FR" b="1" cap="none" dirty="0">
                <a:solidFill>
                  <a:srgbClr val="008636"/>
                </a:solidFill>
                <a:latin typeface="Arial" panose="020B0604020202020204" pitchFamily="34" charset="0"/>
                <a:cs typeface="Arial" panose="020B0604020202020204" pitchFamily="34" charset="0"/>
              </a:rPr>
              <a:t>2- Ma passion, mon engagement  4/4</a:t>
            </a:r>
            <a:endParaRPr lang="fr-FR" dirty="0">
              <a:solidFill>
                <a:srgbClr val="008636"/>
              </a:solidFill>
              <a:latin typeface="Arial" panose="020B0604020202020204" pitchFamily="34" charset="0"/>
              <a:cs typeface="Arial" panose="020B0604020202020204" pitchFamily="34" charset="0"/>
            </a:endParaRPr>
          </a:p>
        </p:txBody>
      </p:sp>
      <p:sp>
        <p:nvSpPr>
          <p:cNvPr id="6" name="Espace réservé du texte 3">
            <a:extLst>
              <a:ext uri="{FF2B5EF4-FFF2-40B4-BE49-F238E27FC236}">
                <a16:creationId xmlns:a16="http://schemas.microsoft.com/office/drawing/2014/main" id="{8B2B6D9D-A80F-7E99-DC46-B172639F0E3A}"/>
              </a:ext>
            </a:extLst>
          </p:cNvPr>
          <p:cNvSpPr txBox="1">
            <a:spLocks/>
          </p:cNvSpPr>
          <p:nvPr/>
        </p:nvSpPr>
        <p:spPr>
          <a:xfrm>
            <a:off x="0" y="1145309"/>
            <a:ext cx="5830958" cy="4433454"/>
          </a:xfrm>
          <a:prstGeom prst="rect">
            <a:avLst/>
          </a:prstGeom>
        </p:spPr>
        <p:txBody>
          <a:bodyPr vert="horz" lIns="91440" tIns="45720" rIns="91440" bIns="45720" rtlCol="0" anchor="ctr">
            <a:noAutofit/>
          </a:bodyPr>
          <a:lstStyle>
            <a:lvl1pPr marL="0" indent="0" algn="l" defTabSz="914400" rtl="0" eaLnBrk="1" latinLnBrk="0" hangingPunct="1">
              <a:lnSpc>
                <a:spcPct val="120000"/>
              </a:lnSpc>
              <a:spcBef>
                <a:spcPts val="10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400"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200"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000"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000"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000"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000"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000"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000" kern="1200" cap="all" baseline="0">
                <a:solidFill>
                  <a:schemeClr val="tx1"/>
                </a:solidFill>
                <a:effectLst/>
                <a:latin typeface="+mn-lt"/>
                <a:ea typeface="+mn-ea"/>
                <a:cs typeface="+mn-cs"/>
              </a:defRPr>
            </a:lvl9pPr>
          </a:lstStyle>
          <a:p>
            <a:pPr marL="285750" indent="-285750">
              <a:lnSpc>
                <a:spcPct val="150000"/>
              </a:lnSpc>
              <a:buFont typeface="Wingdings" panose="05000000000000000000" pitchFamily="2" charset="2"/>
              <a:buChar char="q"/>
            </a:pPr>
            <a:r>
              <a:rPr lang="fr-FR" b="1" cap="none" dirty="0">
                <a:solidFill>
                  <a:prstClr val="black"/>
                </a:solidFill>
                <a:latin typeface="Arial" panose="020B0604020202020204" pitchFamily="34" charset="0"/>
                <a:cs typeface="Arial" panose="020B0604020202020204" pitchFamily="34" charset="0"/>
              </a:rPr>
              <a:t> Exemples: </a:t>
            </a:r>
          </a:p>
          <a:p>
            <a:pPr marL="628650" marR="0" lvl="1"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fr-FR" sz="1600" b="1" cap="none" dirty="0">
                <a:solidFill>
                  <a:prstClr val="black"/>
                </a:solidFill>
                <a:latin typeface="Arial" panose="020B0604020202020204" pitchFamily="34" charset="0"/>
                <a:cs typeface="Arial" panose="020B0604020202020204" pitchFamily="34" charset="0"/>
              </a:rPr>
              <a:t> </a:t>
            </a:r>
            <a:r>
              <a:rPr kumimoji="0" lang="fr-BF"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Compaoré </a:t>
            </a:r>
            <a:r>
              <a:rPr kumimoji="0" lang="fr-BF" sz="16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Basga</a:t>
            </a:r>
            <a:r>
              <a:rPr kumimoji="0" lang="fr-BF"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fr-BF"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devenu électricien solaire ;</a:t>
            </a:r>
          </a:p>
          <a:p>
            <a:pPr marL="628650" lvl="1" indent="-171450" algn="just">
              <a:lnSpc>
                <a:spcPct val="150000"/>
              </a:lnSpc>
              <a:spcBef>
                <a:spcPts val="0"/>
              </a:spcBef>
              <a:buClrTx/>
              <a:buSzTx/>
              <a:buFont typeface="Arial" panose="020B0604020202020204" pitchFamily="34" charset="0"/>
              <a:buChar char="•"/>
              <a:defRPr/>
            </a:pPr>
            <a:r>
              <a:rPr lang="fr-BF" sz="1600" b="1" cap="none">
                <a:solidFill>
                  <a:prstClr val="black"/>
                </a:solidFill>
                <a:latin typeface="Arial" panose="020B0604020202020204" pitchFamily="34" charset="0"/>
                <a:cs typeface="Arial" panose="020B0604020202020204" pitchFamily="34" charset="0"/>
              </a:rPr>
              <a:t>AAdjakidjè Sènan Inès</a:t>
            </a:r>
            <a:r>
              <a:rPr kumimoji="0" lang="fr-BF"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fr-BF"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engagée dans la </a:t>
            </a:r>
            <a:r>
              <a:rPr kumimoji="0" lang="fr-BF"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décoration</a:t>
            </a:r>
            <a:r>
              <a:rPr kumimoji="0" lang="fr-BF"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628650" marR="0" lvl="1"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BF"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Séverine </a:t>
            </a:r>
            <a:r>
              <a:rPr kumimoji="0" lang="fr-BF" sz="16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Palingwendé</a:t>
            </a:r>
            <a:r>
              <a:rPr kumimoji="0" lang="fr-BF"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aujourd’hui </a:t>
            </a:r>
            <a:r>
              <a:rPr kumimoji="0" lang="fr-BF" sz="16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couturière</a:t>
            </a:r>
            <a:r>
              <a:rPr kumimoji="0" lang="fr-BF"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628650" lvl="1" indent="-171450" algn="just">
              <a:lnSpc>
                <a:spcPct val="150000"/>
              </a:lnSpc>
              <a:spcBef>
                <a:spcPts val="0"/>
              </a:spcBef>
              <a:buClrTx/>
              <a:buSzTx/>
              <a:buFont typeface="Arial" panose="020B0604020202020204" pitchFamily="34" charset="0"/>
              <a:buChar char="•"/>
              <a:defRPr/>
            </a:pPr>
            <a:r>
              <a:rPr lang="fr-FR" sz="1600" b="1" cap="none" dirty="0">
                <a:solidFill>
                  <a:prstClr val="black"/>
                </a:solidFill>
                <a:latin typeface="Arial" panose="020B0604020202020204" pitchFamily="34" charset="0"/>
                <a:cs typeface="Arial" panose="020B0604020202020204" pitchFamily="34" charset="0"/>
              </a:rPr>
              <a:t>La petite grâce, </a:t>
            </a:r>
            <a:r>
              <a:rPr lang="fr-FR" sz="1600" cap="none" dirty="0">
                <a:solidFill>
                  <a:prstClr val="black"/>
                </a:solidFill>
                <a:latin typeface="Arial" panose="020B0604020202020204" pitchFamily="34" charset="0"/>
                <a:cs typeface="Arial" panose="020B0604020202020204" pitchFamily="34" charset="0"/>
              </a:rPr>
              <a:t>déplacée interne, elle a abandonnée l'école en fuyant les attaques terroristes pour refusées a Nagréongo </a:t>
            </a:r>
            <a:endParaRPr kumimoji="0" lang="fr-BF"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628650" marR="0" lvl="1" indent="-1714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BF" sz="16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Kaboré Fat</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as</a:t>
            </a:r>
            <a:r>
              <a:rPr kumimoji="0" lang="fr-BF"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fr-BF"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en situation de handicap, désormais dans la sérigraphie</a:t>
            </a:r>
            <a:endParaRPr kumimoji="0" lang="fr-FR" sz="16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742950" lvl="1" indent="-285750" algn="ctr">
              <a:lnSpc>
                <a:spcPct val="150000"/>
              </a:lnSpc>
              <a:spcBef>
                <a:spcPts val="0"/>
              </a:spcBef>
              <a:buClrTx/>
              <a:buSzTx/>
              <a:buFont typeface="Wingdings" panose="05000000000000000000" pitchFamily="2" charset="2"/>
              <a:buChar char="v"/>
              <a:defRPr/>
            </a:pPr>
            <a:r>
              <a:rPr lang="fr-BF" b="1" cap="none">
                <a:latin typeface="Arial" panose="020B0604020202020204" pitchFamily="34" charset="0"/>
                <a:cs typeface="Arial" panose="020B0604020202020204" pitchFamily="34" charset="0"/>
              </a:rPr>
              <a:t>une </a:t>
            </a:r>
            <a:r>
              <a:rPr lang="fr-BF" b="1" cap="none" dirty="0">
                <a:latin typeface="Arial" panose="020B0604020202020204" pitchFamily="34" charset="0"/>
                <a:cs typeface="Arial" panose="020B0604020202020204" pitchFamily="34" charset="0"/>
              </a:rPr>
              <a:t>chance</a:t>
            </a:r>
            <a:r>
              <a:rPr lang="fr-FR" b="1" cap="none" dirty="0">
                <a:latin typeface="Arial" panose="020B0604020202020204" pitchFamily="34" charset="0"/>
                <a:cs typeface="Arial" panose="020B0604020202020204" pitchFamily="34" charset="0"/>
              </a:rPr>
              <a:t> = un</a:t>
            </a:r>
            <a:r>
              <a:rPr lang="fr-BF" b="1" cap="none" dirty="0">
                <a:latin typeface="Arial" panose="020B0604020202020204" pitchFamily="34" charset="0"/>
                <a:cs typeface="Arial" panose="020B0604020202020204" pitchFamily="34" charset="0"/>
              </a:rPr>
              <a:t> potentiel humain </a:t>
            </a:r>
            <a:r>
              <a:rPr lang="fr-FR" b="1" cap="none" dirty="0">
                <a:latin typeface="Arial" panose="020B0604020202020204" pitchFamily="34" charset="0"/>
                <a:cs typeface="Arial" panose="020B0604020202020204" pitchFamily="34" charset="0"/>
              </a:rPr>
              <a:t>qui </a:t>
            </a:r>
            <a:r>
              <a:rPr lang="fr-BF" b="1" cap="none" dirty="0">
                <a:latin typeface="Arial" panose="020B0604020202020204" pitchFamily="34" charset="0"/>
                <a:cs typeface="Arial" panose="020B0604020202020204" pitchFamily="34" charset="0"/>
              </a:rPr>
              <a:t>s’exprime pleinement</a:t>
            </a:r>
            <a:endParaRPr lang="fr-FR" b="1" cap="none" dirty="0">
              <a:solidFill>
                <a:prstClr val="black"/>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9848DA1-E5E3-B5C6-AA8D-F341B174A9EF}"/>
              </a:ext>
            </a:extLst>
          </p:cNvPr>
          <p:cNvSpPr/>
          <p:nvPr/>
        </p:nvSpPr>
        <p:spPr>
          <a:xfrm>
            <a:off x="0" y="5578763"/>
            <a:ext cx="11851218" cy="993356"/>
          </a:xfrm>
          <a:prstGeom prst="rect">
            <a:avLst/>
          </a:prstGeom>
          <a:solidFill>
            <a:srgbClr val="008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N"/>
          </a:p>
        </p:txBody>
      </p:sp>
      <p:pic>
        <p:nvPicPr>
          <p:cNvPr id="9" name="Espace réservé du contenu 8" descr="Une image contenant capture d’écran, terrain de jeux, herbe, cheval&#10;&#10;Le contenu généré par l’IA peut être incorrect.">
            <a:extLst>
              <a:ext uri="{FF2B5EF4-FFF2-40B4-BE49-F238E27FC236}">
                <a16:creationId xmlns:a16="http://schemas.microsoft.com/office/drawing/2014/main" id="{956A9F4A-3C80-ABBA-218F-0AC90AB3E0E9}"/>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361043" y="1022113"/>
            <a:ext cx="5490175" cy="4580355"/>
          </a:xfrm>
        </p:spPr>
      </p:pic>
    </p:spTree>
    <p:extLst>
      <p:ext uri="{BB962C8B-B14F-4D97-AF65-F5344CB8AC3E}">
        <p14:creationId xmlns:p14="http://schemas.microsoft.com/office/powerpoint/2010/main" val="3961474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half" idx="2"/>
          </p:nvPr>
        </p:nvSpPr>
        <p:spPr>
          <a:xfrm>
            <a:off x="308696" y="1473277"/>
            <a:ext cx="5787304" cy="3860724"/>
          </a:xfrm>
        </p:spPr>
        <p:txBody>
          <a:bodyPr>
            <a:normAutofit/>
          </a:bodyPr>
          <a:lstStyle/>
          <a:p>
            <a:pPr marL="171450" indent="-171450">
              <a:lnSpc>
                <a:spcPct val="150000"/>
              </a:lnSpc>
              <a:buFont typeface="Wingdings" panose="05000000000000000000" pitchFamily="2" charset="2"/>
              <a:buChar char="q"/>
            </a:pPr>
            <a:r>
              <a:rPr lang="fr-FR" sz="1500" b="1" cap="none" dirty="0">
                <a:latin typeface="Arial" panose="020B0604020202020204" pitchFamily="34" charset="0"/>
                <a:cs typeface="Arial" panose="020B0604020202020204" pitchFamily="34" charset="0"/>
              </a:rPr>
              <a:t>C</a:t>
            </a:r>
            <a:r>
              <a:rPr lang="fr-CN" sz="1500" b="1" cap="none" dirty="0">
                <a:latin typeface="Arial" panose="020B0604020202020204" pitchFamily="34" charset="0"/>
                <a:cs typeface="Arial" panose="020B0604020202020204" pitchFamily="34" charset="0"/>
              </a:rPr>
              <a:t>réation de l’</a:t>
            </a:r>
            <a:r>
              <a:rPr lang="fr-FR" sz="1500" b="1" cap="none" dirty="0">
                <a:latin typeface="Arial" panose="020B0604020202020204" pitchFamily="34" charset="0"/>
                <a:cs typeface="Arial" panose="020B0604020202020204" pitchFamily="34" charset="0"/>
              </a:rPr>
              <a:t>A</a:t>
            </a:r>
            <a:r>
              <a:rPr lang="fr-CN" sz="1500" b="1" cap="none" dirty="0">
                <a:latin typeface="Arial" panose="020B0604020202020204" pitchFamily="34" charset="0"/>
                <a:cs typeface="Arial" panose="020B0604020202020204" pitchFamily="34" charset="0"/>
              </a:rPr>
              <a:t>ssociation les </a:t>
            </a:r>
            <a:r>
              <a:rPr lang="fr-FR" sz="1500" b="1" cap="none" dirty="0">
                <a:latin typeface="Arial" panose="020B0604020202020204" pitchFamily="34" charset="0"/>
                <a:cs typeface="Arial" panose="020B0604020202020204" pitchFamily="34" charset="0"/>
              </a:rPr>
              <a:t>A</a:t>
            </a:r>
            <a:r>
              <a:rPr lang="fr-CN" sz="1500" b="1" cap="none" dirty="0">
                <a:latin typeface="Arial" panose="020B0604020202020204" pitchFamily="34" charset="0"/>
                <a:cs typeface="Arial" panose="020B0604020202020204" pitchFamily="34" charset="0"/>
              </a:rPr>
              <a:t>mis de la </a:t>
            </a:r>
            <a:r>
              <a:rPr lang="fr-FR" sz="1500" b="1" cap="none" dirty="0">
                <a:latin typeface="Arial" panose="020B0604020202020204" pitchFamily="34" charset="0"/>
                <a:cs typeface="Arial" panose="020B0604020202020204" pitchFamily="34" charset="0"/>
              </a:rPr>
              <a:t>V</a:t>
            </a:r>
            <a:r>
              <a:rPr lang="fr-CN" sz="1500" b="1" cap="none" dirty="0">
                <a:latin typeface="Arial" panose="020B0604020202020204" pitchFamily="34" charset="0"/>
                <a:cs typeface="Arial" panose="020B0604020202020204" pitchFamily="34" charset="0"/>
              </a:rPr>
              <a:t>ie (AMIVI)</a:t>
            </a:r>
            <a:r>
              <a:rPr lang="fr-FR" sz="1500" b="1" cap="none" dirty="0">
                <a:latin typeface="Arial" panose="020B0604020202020204" pitchFamily="34" charset="0"/>
                <a:cs typeface="Arial" panose="020B0604020202020204" pitchFamily="34" charset="0"/>
              </a:rPr>
              <a:t> :</a:t>
            </a:r>
            <a:r>
              <a:rPr lang="fr-CN" sz="1500" b="1" cap="none" dirty="0">
                <a:latin typeface="Arial" panose="020B0604020202020204" pitchFamily="34" charset="0"/>
                <a:cs typeface="Arial" panose="020B0604020202020204" pitchFamily="34" charset="0"/>
              </a:rPr>
              <a:t> </a:t>
            </a:r>
            <a:r>
              <a:rPr lang="fr-FR" sz="1500" b="1" cap="none" dirty="0">
                <a:latin typeface="Arial" panose="020B0604020202020204" pitchFamily="34" charset="0"/>
                <a:cs typeface="Arial" panose="020B0604020202020204" pitchFamily="34" charset="0"/>
              </a:rPr>
              <a:t>Re</a:t>
            </a:r>
            <a:r>
              <a:rPr lang="fr-CN" sz="1500" b="1" cap="none" dirty="0">
                <a:latin typeface="Arial" panose="020B0604020202020204" pitchFamily="34" charset="0"/>
                <a:cs typeface="Arial" panose="020B0604020202020204" pitchFamily="34" charset="0"/>
              </a:rPr>
              <a:t>nforc</a:t>
            </a:r>
            <a:r>
              <a:rPr lang="fr-FR" sz="1500" b="1" cap="none" dirty="0">
                <a:latin typeface="Arial" panose="020B0604020202020204" pitchFamily="34" charset="0"/>
                <a:cs typeface="Arial" panose="020B0604020202020204" pitchFamily="34" charset="0"/>
              </a:rPr>
              <a:t>er </a:t>
            </a:r>
            <a:r>
              <a:rPr lang="fr-CN" sz="1500" b="1" cap="none" dirty="0">
                <a:latin typeface="Arial" panose="020B0604020202020204" pitchFamily="34" charset="0"/>
                <a:cs typeface="Arial" panose="020B0604020202020204" pitchFamily="34" charset="0"/>
              </a:rPr>
              <a:t>notre action dans le domaine de l’insertion et de l’autonomisation.</a:t>
            </a:r>
          </a:p>
          <a:p>
            <a:pPr marL="171450" indent="-171450">
              <a:lnSpc>
                <a:spcPct val="150000"/>
              </a:lnSpc>
              <a:buFont typeface="Wingdings" panose="05000000000000000000" pitchFamily="2" charset="2"/>
              <a:buChar char="q"/>
            </a:pPr>
            <a:r>
              <a:rPr lang="fr-FR" sz="1500" b="1" cap="none" dirty="0">
                <a:latin typeface="Arial" panose="020B0604020202020204" pitchFamily="34" charset="0"/>
                <a:cs typeface="Arial" panose="020B0604020202020204" pitchFamily="34" charset="0"/>
              </a:rPr>
              <a:t> </a:t>
            </a:r>
            <a:r>
              <a:rPr lang="fr-CN" sz="1500" b="1" cap="none" dirty="0">
                <a:latin typeface="Arial" panose="020B0604020202020204" pitchFamily="34" charset="0"/>
                <a:cs typeface="Arial" panose="020B0604020202020204" pitchFamily="34" charset="0"/>
              </a:rPr>
              <a:t>AMIVI</a:t>
            </a:r>
            <a:r>
              <a:rPr lang="fr-FR" sz="1500" b="1" cap="none" dirty="0">
                <a:latin typeface="Arial" panose="020B0604020202020204" pitchFamily="34" charset="0"/>
                <a:cs typeface="Arial" panose="020B0604020202020204" pitchFamily="34" charset="0"/>
              </a:rPr>
              <a:t> :</a:t>
            </a:r>
            <a:r>
              <a:rPr lang="fr-CN" sz="1500" b="1" cap="none" dirty="0">
                <a:latin typeface="Arial" panose="020B0604020202020204" pitchFamily="34" charset="0"/>
                <a:cs typeface="Arial" panose="020B0604020202020204" pitchFamily="34" charset="0"/>
              </a:rPr>
              <a:t> </a:t>
            </a:r>
            <a:r>
              <a:rPr lang="fr-FR" sz="1500" b="1" cap="none" dirty="0">
                <a:latin typeface="Arial" panose="020B0604020202020204" pitchFamily="34" charset="0"/>
                <a:cs typeface="Arial" panose="020B0604020202020204" pitchFamily="34" charset="0"/>
              </a:rPr>
              <a:t>Des f</a:t>
            </a:r>
            <a:r>
              <a:rPr lang="fr-CN" sz="1500" b="1" cap="none" dirty="0">
                <a:latin typeface="Arial" panose="020B0604020202020204" pitchFamily="34" charset="0"/>
                <a:cs typeface="Arial" panose="020B0604020202020204" pitchFamily="34" charset="0"/>
              </a:rPr>
              <a:t>orm</a:t>
            </a:r>
            <a:r>
              <a:rPr lang="fr-FR" sz="1500" b="1" cap="none" dirty="0" err="1">
                <a:latin typeface="Arial" panose="020B0604020202020204" pitchFamily="34" charset="0"/>
                <a:cs typeface="Arial" panose="020B0604020202020204" pitchFamily="34" charset="0"/>
              </a:rPr>
              <a:t>ations</a:t>
            </a:r>
            <a:r>
              <a:rPr lang="fr-FR" sz="1500" b="1" cap="none" dirty="0">
                <a:latin typeface="Arial" panose="020B0604020202020204" pitchFamily="34" charset="0"/>
                <a:cs typeface="Arial" panose="020B0604020202020204" pitchFamily="34" charset="0"/>
              </a:rPr>
              <a:t> </a:t>
            </a:r>
            <a:r>
              <a:rPr lang="fr-CN" sz="1500" b="1" cap="none" dirty="0">
                <a:latin typeface="Arial" panose="020B0604020202020204" pitchFamily="34" charset="0"/>
                <a:cs typeface="Arial" panose="020B0604020202020204" pitchFamily="34" charset="0"/>
              </a:rPr>
              <a:t>de courte durée, pratiques et adaptées</a:t>
            </a:r>
            <a:r>
              <a:rPr lang="fr-FR" sz="1500" b="1" cap="none" dirty="0">
                <a:latin typeface="Arial" panose="020B0604020202020204" pitchFamily="34" charset="0"/>
                <a:cs typeface="Arial" panose="020B0604020202020204" pitchFamily="34" charset="0"/>
              </a:rPr>
              <a:t> de </a:t>
            </a:r>
            <a:r>
              <a:rPr lang="fr-CN" sz="1500" b="1" cap="none" dirty="0">
                <a:latin typeface="Arial" panose="020B0604020202020204" pitchFamily="34" charset="0"/>
                <a:cs typeface="Arial" panose="020B0604020202020204" pitchFamily="34" charset="0"/>
              </a:rPr>
              <a:t>plusieurs personnes dans divers métiers</a:t>
            </a:r>
            <a:r>
              <a:rPr lang="fr-FR" sz="1500" b="1" cap="none" dirty="0">
                <a:latin typeface="Arial" panose="020B0604020202020204" pitchFamily="34" charset="0"/>
                <a:cs typeface="Arial" panose="020B0604020202020204" pitchFamily="34" charset="0"/>
              </a:rPr>
              <a:t>. </a:t>
            </a:r>
          </a:p>
          <a:p>
            <a:pPr marL="171450" indent="-171450">
              <a:lnSpc>
                <a:spcPct val="150000"/>
              </a:lnSpc>
              <a:buFont typeface="Wingdings" panose="05000000000000000000" pitchFamily="2" charset="2"/>
              <a:buChar char="q"/>
            </a:pPr>
            <a:r>
              <a:rPr lang="fr-FR" sz="1500" b="1" cap="none" dirty="0">
                <a:latin typeface="Arial" panose="020B0604020202020204" pitchFamily="34" charset="0"/>
                <a:cs typeface="Arial" panose="020B0604020202020204" pitchFamily="34" charset="0"/>
              </a:rPr>
              <a:t>Avantages pour les </a:t>
            </a:r>
            <a:r>
              <a:rPr lang="fr-CN" sz="1500" b="1" cap="none" dirty="0">
                <a:latin typeface="Arial" panose="020B0604020202020204" pitchFamily="34" charset="0"/>
                <a:cs typeface="Arial" panose="020B0604020202020204" pitchFamily="34" charset="0"/>
              </a:rPr>
              <a:t>bénéficiaires :</a:t>
            </a:r>
          </a:p>
          <a:p>
            <a:pPr marL="628650" lvl="1" indent="-171450">
              <a:lnSpc>
                <a:spcPct val="150000"/>
              </a:lnSpc>
              <a:buFont typeface="Arial" panose="020B0604020202020204" pitchFamily="34" charset="0"/>
              <a:buChar char="•"/>
            </a:pPr>
            <a:r>
              <a:rPr lang="fr-CN" sz="1200" b="1" cap="none" dirty="0">
                <a:latin typeface="Arial" panose="020B0604020202020204" pitchFamily="34" charset="0"/>
                <a:cs typeface="Arial" panose="020B0604020202020204" pitchFamily="34" charset="0"/>
              </a:rPr>
              <a:t>D’acquérir rapidement des compétences utiles ;</a:t>
            </a:r>
          </a:p>
          <a:p>
            <a:pPr marL="628650" lvl="1" indent="-171450">
              <a:lnSpc>
                <a:spcPct val="150000"/>
              </a:lnSpc>
              <a:buFont typeface="Arial" panose="020B0604020202020204" pitchFamily="34" charset="0"/>
              <a:buChar char="•"/>
            </a:pPr>
            <a:r>
              <a:rPr lang="fr-CN" sz="1200" b="1" cap="none" dirty="0">
                <a:latin typeface="Arial" panose="020B0604020202020204" pitchFamily="34" charset="0"/>
                <a:cs typeface="Arial" panose="020B0604020202020204" pitchFamily="34" charset="0"/>
              </a:rPr>
              <a:t>De démarrer une activité génératrice de revenus ;</a:t>
            </a:r>
          </a:p>
          <a:p>
            <a:pPr marL="628650" lvl="1" indent="-171450">
              <a:lnSpc>
                <a:spcPct val="150000"/>
              </a:lnSpc>
              <a:buFont typeface="Arial" panose="020B0604020202020204" pitchFamily="34" charset="0"/>
              <a:buChar char="•"/>
            </a:pPr>
            <a:r>
              <a:rPr lang="fr-CN" sz="1200" b="1" cap="none" dirty="0">
                <a:latin typeface="Arial" panose="020B0604020202020204" pitchFamily="34" charset="0"/>
                <a:cs typeface="Arial" panose="020B0604020202020204" pitchFamily="34" charset="0"/>
              </a:rPr>
              <a:t>De gagner en autonomie et en dignité.</a:t>
            </a:r>
          </a:p>
        </p:txBody>
      </p:sp>
      <p:pic>
        <p:nvPicPr>
          <p:cNvPr id="10" name="Espace réservé du contenu 9">
            <a:extLst>
              <a:ext uri="{FF2B5EF4-FFF2-40B4-BE49-F238E27FC236}">
                <a16:creationId xmlns:a16="http://schemas.microsoft.com/office/drawing/2014/main" id="{4C92FF09-F166-5DE3-916D-68D49B13947C}"/>
              </a:ext>
            </a:extLst>
          </p:cNvPr>
          <p:cNvPicPr>
            <a:picLocks noGrp="1" noChangeAspect="1"/>
          </p:cNvPicPr>
          <p:nvPr>
            <p:ph idx="1"/>
          </p:nvPr>
        </p:nvPicPr>
        <p:blipFill>
          <a:blip r:embed="rId3"/>
          <a:srcRect/>
          <a:stretch/>
        </p:blipFill>
        <p:spPr>
          <a:xfrm>
            <a:off x="7301947" y="1263317"/>
            <a:ext cx="4385572" cy="4315446"/>
          </a:xfrm>
          <a:ln w="38100">
            <a:solidFill>
              <a:srgbClr val="FFFF00"/>
            </a:solidFill>
          </a:ln>
        </p:spPr>
      </p:pic>
      <p:sp>
        <p:nvSpPr>
          <p:cNvPr id="11" name="Titre 1">
            <a:extLst>
              <a:ext uri="{FF2B5EF4-FFF2-40B4-BE49-F238E27FC236}">
                <a16:creationId xmlns:a16="http://schemas.microsoft.com/office/drawing/2014/main" id="{F73B448E-010C-86FA-198C-65C9D88A2D5C}"/>
              </a:ext>
            </a:extLst>
          </p:cNvPr>
          <p:cNvSpPr>
            <a:spLocks noGrp="1"/>
          </p:cNvSpPr>
          <p:nvPr>
            <p:ph type="title"/>
          </p:nvPr>
        </p:nvSpPr>
        <p:spPr>
          <a:xfrm>
            <a:off x="308696" y="634961"/>
            <a:ext cx="6993251" cy="889037"/>
          </a:xfrm>
          <a:ln>
            <a:noFill/>
          </a:ln>
        </p:spPr>
        <p:txBody>
          <a:bodyPr>
            <a:noAutofit/>
          </a:bodyPr>
          <a:lstStyle/>
          <a:p>
            <a:pPr algn="ctr"/>
            <a:r>
              <a:rPr lang="fr-FR" sz="2800" b="1" cap="none" dirty="0">
                <a:solidFill>
                  <a:srgbClr val="008636"/>
                </a:solidFill>
                <a:latin typeface="Arial" panose="020B0604020202020204" pitchFamily="34" charset="0"/>
                <a:cs typeface="Arial" panose="020B0604020202020204" pitchFamily="34" charset="0"/>
              </a:rPr>
              <a:t>3. AMIVI pour l’insertion professionnelle </a:t>
            </a:r>
            <a:br>
              <a:rPr lang="fr-FR" sz="2800" b="1" cap="none" dirty="0">
                <a:solidFill>
                  <a:srgbClr val="008636"/>
                </a:solidFill>
                <a:latin typeface="Arial" panose="020B0604020202020204" pitchFamily="34" charset="0"/>
                <a:cs typeface="Arial" panose="020B0604020202020204" pitchFamily="34" charset="0"/>
              </a:rPr>
            </a:br>
            <a:r>
              <a:rPr lang="fr-FR" sz="2800" b="1" cap="none" dirty="0">
                <a:solidFill>
                  <a:srgbClr val="008636"/>
                </a:solidFill>
                <a:latin typeface="Arial" panose="020B0604020202020204" pitchFamily="34" charset="0"/>
                <a:cs typeface="Arial" panose="020B0604020202020204" pitchFamily="34" charset="0"/>
              </a:rPr>
              <a:t>et l’autonomisation 1/7</a:t>
            </a:r>
            <a:endParaRPr lang="fr-CN" sz="2800" dirty="0">
              <a:solidFill>
                <a:srgbClr val="008636"/>
              </a:solidFill>
            </a:endParaRPr>
          </a:p>
        </p:txBody>
      </p:sp>
      <p:sp>
        <p:nvSpPr>
          <p:cNvPr id="2" name="Rectangle 1">
            <a:extLst>
              <a:ext uri="{FF2B5EF4-FFF2-40B4-BE49-F238E27FC236}">
                <a16:creationId xmlns:a16="http://schemas.microsoft.com/office/drawing/2014/main" id="{561033C2-3836-ACF3-5F87-FF4A3E6C18E0}"/>
              </a:ext>
            </a:extLst>
          </p:cNvPr>
          <p:cNvSpPr/>
          <p:nvPr/>
        </p:nvSpPr>
        <p:spPr>
          <a:xfrm>
            <a:off x="0" y="5578763"/>
            <a:ext cx="11851218" cy="993356"/>
          </a:xfrm>
          <a:prstGeom prst="rect">
            <a:avLst/>
          </a:prstGeom>
          <a:solidFill>
            <a:srgbClr val="008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N"/>
          </a:p>
        </p:txBody>
      </p:sp>
    </p:spTree>
    <p:extLst>
      <p:ext uri="{BB962C8B-B14F-4D97-AF65-F5344CB8AC3E}">
        <p14:creationId xmlns:p14="http://schemas.microsoft.com/office/powerpoint/2010/main" val="3369986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2A4C1-DCFC-05E6-5745-9C1564369345}"/>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59C0F13D-F101-77F0-E768-D1C674DA4849}"/>
              </a:ext>
            </a:extLst>
          </p:cNvPr>
          <p:cNvSpPr>
            <a:spLocks noGrp="1"/>
          </p:cNvSpPr>
          <p:nvPr>
            <p:ph type="body" sz="half" idx="2"/>
          </p:nvPr>
        </p:nvSpPr>
        <p:spPr>
          <a:xfrm>
            <a:off x="138305" y="1803399"/>
            <a:ext cx="5787304" cy="3251201"/>
          </a:xfrm>
        </p:spPr>
        <p:txBody>
          <a:bodyPr>
            <a:normAutofit/>
          </a:bodyPr>
          <a:lstStyle/>
          <a:p>
            <a:pPr marL="171450" indent="-171450">
              <a:lnSpc>
                <a:spcPct val="150000"/>
              </a:lnSpc>
              <a:buFont typeface="Wingdings" panose="05000000000000000000" pitchFamily="2" charset="2"/>
              <a:buChar char="q"/>
            </a:pPr>
            <a:r>
              <a:rPr lang="fr-FR" b="1" cap="none" dirty="0">
                <a:latin typeface="Arial" panose="020B0604020202020204" pitchFamily="34" charset="0"/>
                <a:cs typeface="Arial" panose="020B0604020202020204" pitchFamily="34" charset="0"/>
              </a:rPr>
              <a:t> </a:t>
            </a:r>
            <a:r>
              <a:rPr lang="fr-CN" b="1" cap="none" dirty="0">
                <a:latin typeface="Arial" panose="020B0604020202020204" pitchFamily="34" charset="0"/>
                <a:cs typeface="Arial" panose="020B0604020202020204" pitchFamily="34" charset="0"/>
              </a:rPr>
              <a:t>AMIVI</a:t>
            </a:r>
            <a:r>
              <a:rPr lang="fr-FR" b="1" cap="none" dirty="0">
                <a:latin typeface="Arial" panose="020B0604020202020204" pitchFamily="34" charset="0"/>
                <a:cs typeface="Arial" panose="020B0604020202020204" pitchFamily="34" charset="0"/>
              </a:rPr>
              <a:t> :</a:t>
            </a:r>
            <a:r>
              <a:rPr lang="fr-CN" b="1" cap="none" dirty="0">
                <a:latin typeface="Arial" panose="020B0604020202020204" pitchFamily="34" charset="0"/>
                <a:cs typeface="Arial" panose="020B0604020202020204" pitchFamily="34" charset="0"/>
              </a:rPr>
              <a:t> </a:t>
            </a:r>
            <a:r>
              <a:rPr lang="fr-FR" b="1" cap="none" dirty="0">
                <a:latin typeface="Arial" panose="020B0604020202020204" pitchFamily="34" charset="0"/>
                <a:cs typeface="Arial" panose="020B0604020202020204" pitchFamily="34" charset="0"/>
              </a:rPr>
              <a:t>un acteur citoyen engagé au cœur de la promotion de la paix, du vivre-ensemble et de la cohésion sociale au Burkina Faso </a:t>
            </a:r>
          </a:p>
          <a:p>
            <a:pPr>
              <a:lnSpc>
                <a:spcPct val="150000"/>
              </a:lnSpc>
            </a:pPr>
            <a:endParaRPr lang="fr-FR" b="1" cap="none" dirty="0">
              <a:latin typeface="Arial" panose="020B0604020202020204" pitchFamily="34" charset="0"/>
              <a:cs typeface="Arial" panose="020B0604020202020204" pitchFamily="34" charset="0"/>
            </a:endParaRPr>
          </a:p>
          <a:p>
            <a:pPr marL="171450" indent="-171450">
              <a:lnSpc>
                <a:spcPct val="150000"/>
              </a:lnSpc>
              <a:buFont typeface="Wingdings" panose="05000000000000000000" pitchFamily="2" charset="2"/>
              <a:buChar char="q"/>
            </a:pPr>
            <a:r>
              <a:rPr lang="fr-FR" b="1" cap="none" dirty="0">
                <a:latin typeface="Arial" panose="020B0604020202020204" pitchFamily="34" charset="0"/>
                <a:cs typeface="Arial" panose="020B0604020202020204" pitchFamily="34" charset="0"/>
              </a:rPr>
              <a:t> AMIVI : l’humain au centre de l’action avec des réponses pragmatiques et solidaires.</a:t>
            </a:r>
          </a:p>
          <a:p>
            <a:pPr marL="171450" indent="-171450">
              <a:lnSpc>
                <a:spcPct val="150000"/>
              </a:lnSpc>
              <a:buFont typeface="Wingdings" panose="05000000000000000000" pitchFamily="2" charset="2"/>
              <a:buChar char="q"/>
            </a:pPr>
            <a:endParaRPr lang="fr-CN" b="1" cap="none" dirty="0">
              <a:latin typeface="Arial" panose="020B0604020202020204" pitchFamily="34" charset="0"/>
              <a:cs typeface="Arial" panose="020B0604020202020204" pitchFamily="34" charset="0"/>
            </a:endParaRPr>
          </a:p>
        </p:txBody>
      </p:sp>
      <p:pic>
        <p:nvPicPr>
          <p:cNvPr id="10" name="Espace réservé du contenu 9">
            <a:extLst>
              <a:ext uri="{FF2B5EF4-FFF2-40B4-BE49-F238E27FC236}">
                <a16:creationId xmlns:a16="http://schemas.microsoft.com/office/drawing/2014/main" id="{8B38CDD4-8B22-F1E3-5C44-D7F35C978361}"/>
              </a:ext>
            </a:extLst>
          </p:cNvPr>
          <p:cNvPicPr>
            <a:picLocks noGrp="1" noChangeAspect="1"/>
          </p:cNvPicPr>
          <p:nvPr>
            <p:ph idx="1"/>
          </p:nvPr>
        </p:nvPicPr>
        <p:blipFill>
          <a:blip r:embed="rId3"/>
          <a:srcRect t="4102" b="4102"/>
          <a:stretch/>
        </p:blipFill>
        <p:spPr>
          <a:xfrm>
            <a:off x="5588000" y="1574799"/>
            <a:ext cx="6045201" cy="3873501"/>
          </a:xfrm>
          <a:ln w="38100">
            <a:solidFill>
              <a:srgbClr val="FFFF00"/>
            </a:solidFill>
          </a:ln>
        </p:spPr>
      </p:pic>
      <p:sp>
        <p:nvSpPr>
          <p:cNvPr id="11" name="Titre 1">
            <a:extLst>
              <a:ext uri="{FF2B5EF4-FFF2-40B4-BE49-F238E27FC236}">
                <a16:creationId xmlns:a16="http://schemas.microsoft.com/office/drawing/2014/main" id="{E68F72F4-FA77-4BF7-9B8E-43DC524B9B55}"/>
              </a:ext>
            </a:extLst>
          </p:cNvPr>
          <p:cNvSpPr>
            <a:spLocks noGrp="1"/>
          </p:cNvSpPr>
          <p:nvPr>
            <p:ph type="title"/>
          </p:nvPr>
        </p:nvSpPr>
        <p:spPr>
          <a:xfrm>
            <a:off x="168995" y="671254"/>
            <a:ext cx="5787304" cy="558876"/>
          </a:xfrm>
        </p:spPr>
        <p:txBody>
          <a:bodyPr>
            <a:noAutofit/>
          </a:bodyPr>
          <a:lstStyle/>
          <a:p>
            <a:pPr algn="ctr"/>
            <a:r>
              <a:rPr lang="fr-FR" sz="2000" b="1" cap="none" dirty="0">
                <a:solidFill>
                  <a:srgbClr val="008636"/>
                </a:solidFill>
                <a:latin typeface="Arial" panose="020B0604020202020204" pitchFamily="34" charset="0"/>
                <a:cs typeface="Arial" panose="020B0604020202020204" pitchFamily="34" charset="0"/>
              </a:rPr>
              <a:t>3. AMIVI pour l’insertion professionnelle </a:t>
            </a:r>
            <a:br>
              <a:rPr lang="fr-FR" sz="2000" b="1" cap="none" dirty="0">
                <a:solidFill>
                  <a:srgbClr val="008636"/>
                </a:solidFill>
                <a:latin typeface="Arial" panose="020B0604020202020204" pitchFamily="34" charset="0"/>
                <a:cs typeface="Arial" panose="020B0604020202020204" pitchFamily="34" charset="0"/>
              </a:rPr>
            </a:br>
            <a:r>
              <a:rPr lang="fr-FR" sz="2000" b="1" cap="none" dirty="0">
                <a:solidFill>
                  <a:srgbClr val="008636"/>
                </a:solidFill>
                <a:latin typeface="Arial" panose="020B0604020202020204" pitchFamily="34" charset="0"/>
                <a:cs typeface="Arial" panose="020B0604020202020204" pitchFamily="34" charset="0"/>
              </a:rPr>
              <a:t>et l’autonomisation 2/7</a:t>
            </a:r>
            <a:endParaRPr lang="fr-CN" sz="2000" dirty="0">
              <a:solidFill>
                <a:srgbClr val="008636"/>
              </a:solidFill>
            </a:endParaRPr>
          </a:p>
        </p:txBody>
      </p:sp>
      <p:sp>
        <p:nvSpPr>
          <p:cNvPr id="2" name="Rectangle 1">
            <a:extLst>
              <a:ext uri="{FF2B5EF4-FFF2-40B4-BE49-F238E27FC236}">
                <a16:creationId xmlns:a16="http://schemas.microsoft.com/office/drawing/2014/main" id="{969A4840-31A3-78DC-CDFB-704683784DCC}"/>
              </a:ext>
            </a:extLst>
          </p:cNvPr>
          <p:cNvSpPr/>
          <p:nvPr/>
        </p:nvSpPr>
        <p:spPr>
          <a:xfrm>
            <a:off x="0" y="5578763"/>
            <a:ext cx="11851218" cy="993356"/>
          </a:xfrm>
          <a:prstGeom prst="rect">
            <a:avLst/>
          </a:prstGeom>
          <a:solidFill>
            <a:srgbClr val="008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N"/>
          </a:p>
        </p:txBody>
      </p:sp>
    </p:spTree>
    <p:extLst>
      <p:ext uri="{BB962C8B-B14F-4D97-AF65-F5344CB8AC3E}">
        <p14:creationId xmlns:p14="http://schemas.microsoft.com/office/powerpoint/2010/main" val="91817295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Grand événement">
  <a:themeElements>
    <a:clrScheme name="Grand événement">
      <a:dk1>
        <a:sysClr val="windowText" lastClr="000000"/>
      </a:dk1>
      <a:lt1>
        <a:sysClr val="window" lastClr="FFFFFF"/>
      </a:lt1>
      <a:dk2>
        <a:srgbClr val="424242"/>
      </a:dk2>
      <a:lt2>
        <a:srgbClr val="C8C8C8"/>
      </a:lt2>
      <a:accent1>
        <a:srgbClr val="8FA751"/>
      </a:accent1>
      <a:accent2>
        <a:srgbClr val="629D7D"/>
      </a:accent2>
      <a:accent3>
        <a:srgbClr val="5A7AAB"/>
      </a:accent3>
      <a:accent4>
        <a:srgbClr val="AA618F"/>
      </a:accent4>
      <a:accent5>
        <a:srgbClr val="BA5445"/>
      </a:accent5>
      <a:accent6>
        <a:srgbClr val="C8A547"/>
      </a:accent6>
      <a:hlink>
        <a:srgbClr val="91BF1A"/>
      </a:hlink>
      <a:folHlink>
        <a:srgbClr val="ADBE82"/>
      </a:folHlink>
    </a:clrScheme>
    <a:fontScheme name="Grand événem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rand événem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CF823853-53CC-4249-AEDB-2EA9F718B2D2}"/>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Main Event</Template>
  <TotalTime>1121</TotalTime>
  <Words>3181</Words>
  <Application>Microsoft Office PowerPoint</Application>
  <PresentationFormat>Grand écran</PresentationFormat>
  <Paragraphs>249</Paragraphs>
  <Slides>25</Slides>
  <Notes>19</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25</vt:i4>
      </vt:variant>
    </vt:vector>
  </HeadingPairs>
  <TitlesOfParts>
    <vt:vector size="32" baseType="lpstr">
      <vt:lpstr>Aptos</vt:lpstr>
      <vt:lpstr>Arial</vt:lpstr>
      <vt:lpstr>Birds of Paradise  Personal use</vt:lpstr>
      <vt:lpstr>Cooper Black</vt:lpstr>
      <vt:lpstr>Impact</vt:lpstr>
      <vt:lpstr>Wingdings</vt:lpstr>
      <vt:lpstr>Grand événement</vt:lpstr>
      <vt:lpstr>Thème:  « Le Travail, le Dialogue et l’insertion au service de la Paix » </vt:lpstr>
      <vt:lpstr> 1. Mon identité  2. Ma passion, mon engagement  3. AMIVI pour l’insertion professionnelle et l’autonomisation  4. Palingwendé : un centre d’insertion sociale « maison de paix » 5. Le dialogue, moteur de la paix  6. La paix, fruit du dialogue, du travail et de l’insertion   7. Une équipe, une famille professionnelle, un idéal commun</vt:lpstr>
      <vt:lpstr>Alphonse TAPSOBA  ***** Cadreur, Photographe professionnel, Réalisateur,  Acteur social engagé ***** Burkina Faso </vt:lpstr>
      <vt:lpstr>2- Ma passion, mon engagement  1/4</vt:lpstr>
      <vt:lpstr>2- Ma passion, mon engagement  2/4</vt:lpstr>
      <vt:lpstr>2- Ma passion, mon engagement  3/4</vt:lpstr>
      <vt:lpstr>2- Ma passion, mon engagement  4/4</vt:lpstr>
      <vt:lpstr>3. AMIVI pour l’insertion professionnelle  et l’autonomisation 1/7</vt:lpstr>
      <vt:lpstr>3. AMIVI pour l’insertion professionnelle  et l’autonomisation 2/7</vt:lpstr>
      <vt:lpstr>3. AMIVI pour l’insertion professionnelle  et l’autonomisation 3/7</vt:lpstr>
      <vt:lpstr>3. AMIVI pour l’insertion professionnelle  et l’autonomisation 4/7</vt:lpstr>
      <vt:lpstr>3. AMIVI pour l’insertion professionnelle  et l’autonomisation 5/7</vt:lpstr>
      <vt:lpstr>3. AMIVI pour l’insertion professionnelle   et l’autonomisation 6/7</vt:lpstr>
      <vt:lpstr>3. AMIVI pour l’insertion professionnelle   et l’autonomisation 7/7</vt:lpstr>
      <vt:lpstr>4- Palingwendé : un centre d’insertion sociale par les métiers </vt:lpstr>
      <vt:lpstr>5- Le dialogue, moteur de la paix</vt:lpstr>
      <vt:lpstr>Le documentaire au-delà des croyances  récit de vie d’un fou du dialogue interreligieux et culturel</vt:lpstr>
      <vt:lpstr>L’impact du documentaire, moteur de la paix</vt:lpstr>
      <vt:lpstr>Présentation PowerPoint</vt:lpstr>
      <vt:lpstr>Présentation PowerPoint</vt:lpstr>
      <vt:lpstr>6- la paix, fruit du dialogue, du travail et de l'insertion 5/7</vt:lpstr>
      <vt:lpstr>6- la paix, fruit du dialogue, du travail et de l'insertion 6/7</vt:lpstr>
      <vt:lpstr>6- la paix, fruit du dialogue, du travail et de l'insertion 7/7</vt:lpstr>
      <vt:lpstr>Présentation PowerPoint</vt:lpstr>
      <vt:lpstr>Merci  ccic --  l’unesco --  l’umec/ wuct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alphonsetapsoba@outlook.com</dc:creator>
  <cp:lastModifiedBy>Marc DELUZET</cp:lastModifiedBy>
  <cp:revision>33</cp:revision>
  <dcterms:created xsi:type="dcterms:W3CDTF">2025-12-03T17:03:26Z</dcterms:created>
  <dcterms:modified xsi:type="dcterms:W3CDTF">2025-12-12T00:08:37Z</dcterms:modified>
</cp:coreProperties>
</file>